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0" r:id="rId6"/>
    <p:sldId id="267" r:id="rId7"/>
    <p:sldId id="262" r:id="rId8"/>
    <p:sldId id="268" r:id="rId9"/>
    <p:sldId id="269"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5" autoAdjust="0"/>
    <p:restoredTop sz="94660"/>
  </p:normalViewPr>
  <p:slideViewPr>
    <p:cSldViewPr snapToGrid="0">
      <p:cViewPr varScale="1">
        <p:scale>
          <a:sx n="128" d="100"/>
          <a:sy n="128" d="100"/>
        </p:scale>
        <p:origin x="512" y="176"/>
      </p:cViewPr>
      <p:guideLst/>
    </p:cSldViewPr>
  </p:slideViewPr>
  <p:notesTextViewPr>
    <p:cViewPr>
      <p:scale>
        <a:sx n="1" d="1"/>
        <a:sy n="1" d="1"/>
      </p:scale>
      <p:origin x="0" y="0"/>
    </p:cViewPr>
  </p:notesText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309023-AF2B-4043-B228-F191CADC9BB1}" type="datetimeFigureOut">
              <a:rPr lang="en-IN" smtClean="0"/>
              <a:t>30/04/20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54517F-9C19-4E9A-AB98-AA89BD9F1D1D}" type="slidenum">
              <a:rPr lang="en-IN" smtClean="0"/>
              <a:t>‹#›</a:t>
            </a:fld>
            <a:endParaRPr lang="en-IN"/>
          </a:p>
        </p:txBody>
      </p:sp>
    </p:spTree>
    <p:extLst>
      <p:ext uri="{BB962C8B-B14F-4D97-AF65-F5344CB8AC3E}">
        <p14:creationId xmlns:p14="http://schemas.microsoft.com/office/powerpoint/2010/main" val="2867562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t>30/04/20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144667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t>30/04/20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1725356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t>30/04/20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192759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36469" y="640080"/>
            <a:ext cx="9313817" cy="856138"/>
          </a:xfrm>
        </p:spPr>
        <p:txBody>
          <a:bodyPr/>
          <a:lstStyle>
            <a:lvl1pPr>
              <a:defRPr sz="4000"/>
            </a:lvl1pPr>
          </a:lstStyle>
          <a:p>
            <a:r>
              <a:rPr lang="en-US" dirty="0"/>
              <a:t>CLICK TO EDIT MASTER TITLE STYLE</a:t>
            </a:r>
          </a:p>
        </p:txBody>
      </p:sp>
      <p:sp>
        <p:nvSpPr>
          <p:cNvPr id="3" name="Content Placeholder 2"/>
          <p:cNvSpPr>
            <a:spLocks noGrp="1"/>
          </p:cNvSpPr>
          <p:nvPr>
            <p:ph idx="1"/>
          </p:nvPr>
        </p:nvSpPr>
        <p:spPr>
          <a:xfrm>
            <a:off x="404949" y="1854926"/>
            <a:ext cx="11168742" cy="434426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r>
              <a:rPr lang="en-IN"/>
              <a:t>09-06-2016</a:t>
            </a:r>
            <a:endParaRPr lang="en-IN" dirty="0"/>
          </a:p>
        </p:txBody>
      </p:sp>
      <p:sp>
        <p:nvSpPr>
          <p:cNvPr id="5" name="Footer Placeholder 4"/>
          <p:cNvSpPr>
            <a:spLocks noGrp="1"/>
          </p:cNvSpPr>
          <p:nvPr>
            <p:ph type="ftr" sz="quarter" idx="11"/>
          </p:nvPr>
        </p:nvSpPr>
        <p:spPr/>
        <p:txBody>
          <a:bodyPr/>
          <a:lstStyle/>
          <a:p>
            <a:r>
              <a:rPr lang="en-IN"/>
              <a:t>Investment Case Study</a:t>
            </a:r>
            <a:endParaRPr lang="en-IN" dirty="0"/>
          </a:p>
        </p:txBody>
      </p:sp>
      <p:sp>
        <p:nvSpPr>
          <p:cNvPr id="6" name="Slide Number Placeholder 5"/>
          <p:cNvSpPr>
            <a:spLocks noGrp="1"/>
          </p:cNvSpPr>
          <p:nvPr>
            <p:ph type="sldNum" sz="quarter" idx="12"/>
          </p:nvPr>
        </p:nvSpPr>
        <p:spPr/>
        <p:txBody>
          <a:bodyPr/>
          <a:lstStyle/>
          <a:p>
            <a:r>
              <a:rPr lang="en-IN"/>
              <a:t>1</a:t>
            </a:r>
            <a:endParaRPr lang="en-IN" dirty="0"/>
          </a:p>
        </p:txBody>
      </p:sp>
    </p:spTree>
    <p:extLst>
      <p:ext uri="{BB962C8B-B14F-4D97-AF65-F5344CB8AC3E}">
        <p14:creationId xmlns:p14="http://schemas.microsoft.com/office/powerpoint/2010/main" val="13758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0C018FE-C8D6-4A9C-A702-41F1E0C1C452}" type="datetimeFigureOut">
              <a:rPr lang="en-IN" smtClean="0"/>
              <a:t>30/04/20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3420441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C018FE-C8D6-4A9C-A702-41F1E0C1C452}" type="datetimeFigureOut">
              <a:rPr lang="en-IN" smtClean="0"/>
              <a:t>30/04/20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3026578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C018FE-C8D6-4A9C-A702-41F1E0C1C452}" type="datetimeFigureOut">
              <a:rPr lang="en-IN" smtClean="0"/>
              <a:t>30/04/20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3845587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C018FE-C8D6-4A9C-A702-41F1E0C1C452}" type="datetimeFigureOut">
              <a:rPr lang="en-IN" smtClean="0"/>
              <a:t>30/04/20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2173476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C018FE-C8D6-4A9C-A702-41F1E0C1C452}" type="datetimeFigureOut">
              <a:rPr lang="en-IN" smtClean="0"/>
              <a:t>30/04/20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1279458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987424"/>
            <a:ext cx="3933825" cy="1069975"/>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72891" y="987425"/>
            <a:ext cx="6182497" cy="487362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0C018FE-C8D6-4A9C-A702-41F1E0C1C452}" type="datetimeFigureOut">
              <a:rPr lang="en-IN" smtClean="0"/>
              <a:t>30/04/20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3104558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987424"/>
            <a:ext cx="3933825" cy="106997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0C018FE-C8D6-4A9C-A702-41F1E0C1C452}" type="datetimeFigureOut">
              <a:rPr lang="en-IN" smtClean="0"/>
              <a:t>30/04/20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FB9132-D0D3-4182-9F3A-A2B393A6FF16}" type="slidenum">
              <a:rPr lang="en-IN" smtClean="0"/>
              <a:t>‹#›</a:t>
            </a:fld>
            <a:endParaRPr lang="en-IN"/>
          </a:p>
        </p:txBody>
      </p:sp>
    </p:spTree>
    <p:extLst>
      <p:ext uri="{BB962C8B-B14F-4D97-AF65-F5344CB8AC3E}">
        <p14:creationId xmlns:p14="http://schemas.microsoft.com/office/powerpoint/2010/main" val="4086360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68278" y="705802"/>
            <a:ext cx="9181075" cy="984886"/>
          </a:xfrm>
          <a:prstGeom prst="rect">
            <a:avLst/>
          </a:prstGeom>
        </p:spPr>
        <p:txBody>
          <a:bodyPr vert="horz" lIns="91440" tIns="45720" rIns="91440" bIns="45720" rtlCol="0" anchor="ctr">
            <a:normAutofit/>
          </a:bodyPr>
          <a:lstStyle/>
          <a:p>
            <a:r>
              <a:rPr lang="en-US" dirty="0"/>
              <a:t>CLICK TO EDIT</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C018FE-C8D6-4A9C-A702-41F1E0C1C452}" type="datetimeFigureOut">
              <a:rPr lang="en-IN" smtClean="0"/>
              <a:t>30/04/20</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Investment Case Study</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IN" dirty="0"/>
              <a:t>1</a:t>
            </a:r>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449353" y="325938"/>
            <a:ext cx="1446786" cy="379864"/>
          </a:xfrm>
          <a:prstGeom prst="rect">
            <a:avLst/>
          </a:prstGeom>
        </p:spPr>
      </p:pic>
      <p:pic>
        <p:nvPicPr>
          <p:cNvPr id="8" name="Picture 7"/>
          <p:cNvPicPr>
            <a:picLocks noChangeAspect="1"/>
          </p:cNvPicPr>
          <p:nvPr userDrawn="1"/>
        </p:nvPicPr>
        <p:blipFill>
          <a:blip r:embed="rId14">
            <a:extLst>
              <a:ext uri="{BEBA8EAE-BF5A-486C-A8C5-ECC9F3942E4B}">
                <a14:imgProps xmlns:a14="http://schemas.microsoft.com/office/drawing/2010/main">
                  <a14:imgLayer r:embed="rId15">
                    <a14:imgEffect>
                      <a14:backgroundRemoval t="535" b="100000" l="0" r="100000">
                        <a14:foregroundMark x1="19244" y1="37433" x2="19244" y2="37433"/>
                        <a14:foregroundMark x1="31959" y1="47059" x2="31959" y2="47059"/>
                        <a14:foregroundMark x1="19931" y1="64171" x2="19931" y2="64171"/>
                        <a14:foregroundMark x1="28179" y1="70053" x2="28179" y2="70053"/>
                        <a14:foregroundMark x1="42612" y1="71123" x2="42612" y2="71123"/>
                        <a14:foregroundMark x1="55326" y1="65775" x2="55326" y2="65775"/>
                        <a14:foregroundMark x1="61856" y1="66845" x2="61856" y2="66845"/>
                        <a14:foregroundMark x1="37113" y1="24599" x2="37113" y2="24599"/>
                        <a14:foregroundMark x1="34708" y1="11765" x2="34708" y2="11765"/>
                        <a14:foregroundMark x1="23711" y1="11765" x2="23711" y2="11765"/>
                        <a14:foregroundMark x1="23711" y1="22995" x2="23711" y2="22995"/>
                        <a14:foregroundMark x1="39863" y1="40107" x2="39863" y2="40107"/>
                        <a14:foregroundMark x1="26460" y1="47059" x2="26460" y2="47059"/>
                      </a14:backgroundRemoval>
                    </a14:imgEffect>
                  </a14:imgLayer>
                </a14:imgProps>
              </a:ext>
              <a:ext uri="{28A0092B-C50C-407E-A947-70E740481C1C}">
                <a14:useLocalDpi xmlns:a14="http://schemas.microsoft.com/office/drawing/2010/main" val="0"/>
              </a:ext>
            </a:extLst>
          </a:blip>
          <a:stretch>
            <a:fillRect/>
          </a:stretch>
        </p:blipFill>
        <p:spPr>
          <a:xfrm>
            <a:off x="0" y="177766"/>
            <a:ext cx="1268279" cy="815011"/>
          </a:xfrm>
          <a:prstGeom prst="rect">
            <a:avLst/>
          </a:prstGeom>
        </p:spPr>
      </p:pic>
    </p:spTree>
    <p:extLst>
      <p:ext uri="{BB962C8B-B14F-4D97-AF65-F5344CB8AC3E}">
        <p14:creationId xmlns:p14="http://schemas.microsoft.com/office/powerpoint/2010/main" val="31535344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www.wallstreetmojo.com/what-is-asset-management-company-amc/"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1478" y="344557"/>
            <a:ext cx="9144000" cy="3193774"/>
          </a:xfrm>
        </p:spPr>
        <p:txBody>
          <a:bodyPr>
            <a:normAutofit/>
          </a:bodyPr>
          <a:lstStyle/>
          <a:p>
            <a:r>
              <a:rPr lang="en-IN" sz="2800" dirty="0"/>
              <a:t>INVESTMENT ASSIGNMENT</a:t>
            </a:r>
            <a:br>
              <a:rPr lang="en-IN" sz="2800" dirty="0"/>
            </a:br>
            <a:br>
              <a:rPr lang="en-IN" sz="2800" dirty="0"/>
            </a:br>
            <a:r>
              <a:rPr lang="en-IN" sz="2800" dirty="0"/>
              <a:t>SUBMISSION </a:t>
            </a:r>
          </a:p>
        </p:txBody>
      </p:sp>
      <p:sp>
        <p:nvSpPr>
          <p:cNvPr id="3" name="Subtitle 2"/>
          <p:cNvSpPr>
            <a:spLocks noGrp="1"/>
          </p:cNvSpPr>
          <p:nvPr>
            <p:ph type="subTitle" idx="1"/>
          </p:nvPr>
        </p:nvSpPr>
        <p:spPr>
          <a:xfrm>
            <a:off x="388442" y="4793845"/>
            <a:ext cx="6138856" cy="1531917"/>
          </a:xfrm>
        </p:spPr>
        <p:txBody>
          <a:bodyPr>
            <a:normAutofit/>
          </a:bodyPr>
          <a:lstStyle/>
          <a:p>
            <a:pPr algn="l"/>
            <a:r>
              <a:rPr lang="en-IN" sz="1800" dirty="0"/>
              <a:t>Name:</a:t>
            </a:r>
          </a:p>
        </p:txBody>
      </p:sp>
      <p:sp>
        <p:nvSpPr>
          <p:cNvPr id="4" name="TextBox 3">
            <a:extLst>
              <a:ext uri="{FF2B5EF4-FFF2-40B4-BE49-F238E27FC236}">
                <a16:creationId xmlns:a16="http://schemas.microsoft.com/office/drawing/2014/main" id="{CAF4441F-D77E-164F-B614-EF919B0A2300}"/>
              </a:ext>
            </a:extLst>
          </p:cNvPr>
          <p:cNvSpPr txBox="1"/>
          <p:nvPr/>
        </p:nvSpPr>
        <p:spPr>
          <a:xfrm>
            <a:off x="1391478" y="4793845"/>
            <a:ext cx="2637773" cy="646331"/>
          </a:xfrm>
          <a:prstGeom prst="rect">
            <a:avLst/>
          </a:prstGeom>
          <a:noFill/>
        </p:spPr>
        <p:txBody>
          <a:bodyPr wrap="none" rtlCol="0">
            <a:spAutoFit/>
          </a:bodyPr>
          <a:lstStyle/>
          <a:p>
            <a:r>
              <a:rPr lang="en-US" dirty="0"/>
              <a:t>Shiv Murat Sharma   </a:t>
            </a:r>
          </a:p>
          <a:p>
            <a:r>
              <a:rPr lang="en-US" dirty="0" err="1"/>
              <a:t>Email:sshiv@vmware.com</a:t>
            </a:r>
            <a:endParaRPr lang="en-US" dirty="0"/>
          </a:p>
        </p:txBody>
      </p:sp>
    </p:spTree>
    <p:extLst>
      <p:ext uri="{BB962C8B-B14F-4D97-AF65-F5344CB8AC3E}">
        <p14:creationId xmlns:p14="http://schemas.microsoft.com/office/powerpoint/2010/main" val="3414739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1"/>
          <p:cNvSpPr>
            <a:spLocks noGrp="1"/>
          </p:cNvSpPr>
          <p:nvPr>
            <p:ph type="title"/>
          </p:nvPr>
        </p:nvSpPr>
        <p:spPr>
          <a:xfrm>
            <a:off x="524256" y="516804"/>
            <a:ext cx="6594189" cy="1625210"/>
          </a:xfrm>
        </p:spPr>
        <p:txBody>
          <a:bodyPr>
            <a:normAutofit/>
          </a:bodyPr>
          <a:lstStyle/>
          <a:p>
            <a:r>
              <a:rPr lang="en-IN" b="1">
                <a:solidFill>
                  <a:srgbClr val="FFFFFF"/>
                </a:solidFill>
              </a:rPr>
              <a:t> Conclusion</a:t>
            </a:r>
            <a:endParaRPr lang="en-IN">
              <a:solidFill>
                <a:srgbClr val="FFFFFF"/>
              </a:solidFill>
            </a:endParaRPr>
          </a:p>
        </p:txBody>
      </p:sp>
      <p:sp>
        <p:nvSpPr>
          <p:cNvPr id="12" name="Rectangle 11">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8029319" y="917725"/>
            <a:ext cx="3424739" cy="4852362"/>
          </a:xfrm>
        </p:spPr>
        <p:txBody>
          <a:bodyPr anchor="ctr">
            <a:normAutofit/>
          </a:bodyPr>
          <a:lstStyle/>
          <a:p>
            <a:pPr marL="0" indent="0">
              <a:buNone/>
            </a:pPr>
            <a:r>
              <a:rPr lang="en-IN" sz="2000" dirty="0">
                <a:solidFill>
                  <a:srgbClr val="FFFFFF"/>
                </a:solidFill>
              </a:rPr>
              <a:t>Based on analysis on given data it is clear that USA is best place to invest for SPARK Fund.  Other two subsequent countries to invest are GBR and INDIA.  And sector wise analysis are given in left pan.</a:t>
            </a:r>
          </a:p>
          <a:p>
            <a:pPr marL="0" indent="0">
              <a:buNone/>
            </a:pPr>
            <a:endParaRPr lang="en-IN" sz="2000" dirty="0">
              <a:solidFill>
                <a:srgbClr val="FFFFFF"/>
              </a:solidFill>
            </a:endParaRPr>
          </a:p>
          <a:p>
            <a:pPr marL="0" indent="0">
              <a:buNone/>
            </a:pPr>
            <a:endParaRPr lang="en-IN" sz="2000" dirty="0">
              <a:solidFill>
                <a:srgbClr val="FFFFFF"/>
              </a:solidFill>
            </a:endParaRPr>
          </a:p>
          <a:p>
            <a:pPr marL="0" indent="0">
              <a:buNone/>
            </a:pPr>
            <a:endParaRPr lang="en-IN" sz="2000" dirty="0">
              <a:solidFill>
                <a:srgbClr val="FFFFFF"/>
              </a:solidFill>
            </a:endParaRPr>
          </a:p>
          <a:p>
            <a:pPr marL="0" indent="0">
              <a:buNone/>
            </a:pPr>
            <a:endParaRPr lang="en-IN" sz="2000" dirty="0">
              <a:solidFill>
                <a:srgbClr val="FFFFFF"/>
              </a:solidFill>
            </a:endParaRPr>
          </a:p>
          <a:p>
            <a:pPr marL="0" indent="0">
              <a:buNone/>
            </a:pPr>
            <a:endParaRPr lang="en-IN" sz="2000" dirty="0">
              <a:solidFill>
                <a:srgbClr val="FFFFFF"/>
              </a:solidFill>
            </a:endParaRPr>
          </a:p>
        </p:txBody>
      </p:sp>
      <p:graphicFrame>
        <p:nvGraphicFramePr>
          <p:cNvPr id="4" name="Table 3">
            <a:extLst>
              <a:ext uri="{FF2B5EF4-FFF2-40B4-BE49-F238E27FC236}">
                <a16:creationId xmlns:a16="http://schemas.microsoft.com/office/drawing/2014/main" id="{87A3F8DA-8466-7547-88F5-8E504AC03C4D}"/>
              </a:ext>
            </a:extLst>
          </p:cNvPr>
          <p:cNvGraphicFramePr>
            <a:graphicFrameLocks noGrp="1"/>
          </p:cNvGraphicFramePr>
          <p:nvPr>
            <p:extLst>
              <p:ext uri="{D42A27DB-BD31-4B8C-83A1-F6EECF244321}">
                <p14:modId xmlns:p14="http://schemas.microsoft.com/office/powerpoint/2010/main" val="1414339670"/>
              </p:ext>
            </p:extLst>
          </p:nvPr>
        </p:nvGraphicFramePr>
        <p:xfrm>
          <a:off x="566744" y="3546745"/>
          <a:ext cx="6579912" cy="2224055"/>
        </p:xfrm>
        <a:graphic>
          <a:graphicData uri="http://schemas.openxmlformats.org/drawingml/2006/table">
            <a:tbl>
              <a:tblPr>
                <a:tableStyleId>{5C22544A-7EE6-4342-B048-85BDC9FD1C3A}</a:tableStyleId>
              </a:tblPr>
              <a:tblGrid>
                <a:gridCol w="2371847">
                  <a:extLst>
                    <a:ext uri="{9D8B030D-6E8A-4147-A177-3AD203B41FA5}">
                      <a16:colId xmlns:a16="http://schemas.microsoft.com/office/drawing/2014/main" val="2989360554"/>
                    </a:ext>
                  </a:extLst>
                </a:gridCol>
                <a:gridCol w="2371847">
                  <a:extLst>
                    <a:ext uri="{9D8B030D-6E8A-4147-A177-3AD203B41FA5}">
                      <a16:colId xmlns:a16="http://schemas.microsoft.com/office/drawing/2014/main" val="3776992965"/>
                    </a:ext>
                  </a:extLst>
                </a:gridCol>
                <a:gridCol w="1836218">
                  <a:extLst>
                    <a:ext uri="{9D8B030D-6E8A-4147-A177-3AD203B41FA5}">
                      <a16:colId xmlns:a16="http://schemas.microsoft.com/office/drawing/2014/main" val="3169121745"/>
                    </a:ext>
                  </a:extLst>
                </a:gridCol>
              </a:tblGrid>
              <a:tr h="350083">
                <a:tc>
                  <a:txBody>
                    <a:bodyPr/>
                    <a:lstStyle/>
                    <a:p>
                      <a:pPr algn="l" fontAlgn="b"/>
                      <a:r>
                        <a:rPr lang="en-IN" sz="1800" b="0" i="0" u="none" strike="noStrike" dirty="0">
                          <a:solidFill>
                            <a:srgbClr val="000000"/>
                          </a:solidFill>
                          <a:effectLst/>
                          <a:latin typeface="Calibri" panose="020F0502020204030204" pitchFamily="34" charset="0"/>
                        </a:rPr>
                        <a:t>      USA</a:t>
                      </a:r>
                    </a:p>
                  </a:txBody>
                  <a:tcPr marL="15601" marR="15601" marT="15601" marB="0" anchor="b"/>
                </a:tc>
                <a:tc>
                  <a:txBody>
                    <a:bodyPr/>
                    <a:lstStyle/>
                    <a:p>
                      <a:pPr algn="l" fontAlgn="b"/>
                      <a:r>
                        <a:rPr lang="en-IN" sz="1800" b="0" i="0" u="none" strike="noStrike" dirty="0">
                          <a:solidFill>
                            <a:srgbClr val="000000"/>
                          </a:solidFill>
                          <a:effectLst/>
                          <a:latin typeface="Calibri" panose="020F0502020204030204" pitchFamily="34" charset="0"/>
                        </a:rPr>
                        <a:t>   GBR</a:t>
                      </a:r>
                    </a:p>
                  </a:txBody>
                  <a:tcPr marL="15601" marR="15601" marT="15601" marB="0" anchor="b"/>
                </a:tc>
                <a:tc>
                  <a:txBody>
                    <a:bodyPr/>
                    <a:lstStyle/>
                    <a:p>
                      <a:pPr algn="l" fontAlgn="b"/>
                      <a:r>
                        <a:rPr lang="en-IN" sz="1800" b="0" i="0" u="none" strike="noStrike" dirty="0">
                          <a:solidFill>
                            <a:srgbClr val="000000"/>
                          </a:solidFill>
                          <a:effectLst/>
                          <a:latin typeface="Calibri" panose="020F0502020204030204" pitchFamily="34" charset="0"/>
                        </a:rPr>
                        <a:t>  INDIA</a:t>
                      </a:r>
                    </a:p>
                  </a:txBody>
                  <a:tcPr marL="15601" marR="15601" marT="15601" marB="0" anchor="b"/>
                </a:tc>
                <a:extLst>
                  <a:ext uri="{0D108BD9-81ED-4DB2-BD59-A6C34878D82A}">
                    <a16:rowId xmlns:a16="http://schemas.microsoft.com/office/drawing/2014/main" val="3226609246"/>
                  </a:ext>
                </a:extLst>
              </a:tr>
              <a:tr h="350083">
                <a:tc>
                  <a:txBody>
                    <a:bodyPr/>
                    <a:lstStyle/>
                    <a:p>
                      <a:pPr algn="l" fontAlgn="b"/>
                      <a:r>
                        <a:rPr lang="en-IN" sz="1800" u="none" strike="noStrike" dirty="0">
                          <a:effectLst/>
                        </a:rPr>
                        <a:t>Others</a:t>
                      </a:r>
                      <a:endParaRPr lang="en-IN" sz="1800" b="0" i="0" u="none" strike="noStrike" dirty="0">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a:effectLst/>
                        </a:rPr>
                        <a:t>Others</a:t>
                      </a:r>
                      <a:endParaRPr lang="en-IN" sz="1800" b="0" i="0" u="none" strike="noStrike">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a:effectLst/>
                        </a:rPr>
                        <a:t>Others</a:t>
                      </a:r>
                      <a:endParaRPr lang="en-IN" sz="1800" b="0" i="0" u="none" strike="noStrike">
                        <a:solidFill>
                          <a:srgbClr val="000000"/>
                        </a:solidFill>
                        <a:effectLst/>
                        <a:latin typeface="Calibri" panose="020F0502020204030204" pitchFamily="34" charset="0"/>
                      </a:endParaRPr>
                    </a:p>
                  </a:txBody>
                  <a:tcPr marL="15601" marR="15601" marT="15601" marB="0" anchor="b"/>
                </a:tc>
                <a:extLst>
                  <a:ext uri="{0D108BD9-81ED-4DB2-BD59-A6C34878D82A}">
                    <a16:rowId xmlns:a16="http://schemas.microsoft.com/office/drawing/2014/main" val="292800954"/>
                  </a:ext>
                </a:extLst>
              </a:tr>
              <a:tr h="899232">
                <a:tc>
                  <a:txBody>
                    <a:bodyPr/>
                    <a:lstStyle/>
                    <a:p>
                      <a:pPr algn="l" fontAlgn="b"/>
                      <a:r>
                        <a:rPr lang="en-IN" sz="1800" u="none" strike="noStrike">
                          <a:effectLst/>
                        </a:rPr>
                        <a:t>Social, Finance, Analytics, Advertising</a:t>
                      </a:r>
                      <a:endParaRPr lang="en-IN" sz="1800" b="0" i="0" u="none" strike="noStrike">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a:effectLst/>
                        </a:rPr>
                        <a:t>Social, Finance, Analytics, Advertising</a:t>
                      </a:r>
                      <a:endParaRPr lang="en-IN" sz="1800" b="0" i="0" u="none" strike="noStrike">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a:effectLst/>
                        </a:rPr>
                        <a:t>Social, Finance, Analytics, Advertising</a:t>
                      </a:r>
                      <a:endParaRPr lang="en-IN" sz="1800" b="0" i="0" u="none" strike="noStrike">
                        <a:solidFill>
                          <a:srgbClr val="000000"/>
                        </a:solidFill>
                        <a:effectLst/>
                        <a:latin typeface="Calibri" panose="020F0502020204030204" pitchFamily="34" charset="0"/>
                      </a:endParaRPr>
                    </a:p>
                  </a:txBody>
                  <a:tcPr marL="15601" marR="15601" marT="15601" marB="0" anchor="b"/>
                </a:tc>
                <a:extLst>
                  <a:ext uri="{0D108BD9-81ED-4DB2-BD59-A6C34878D82A}">
                    <a16:rowId xmlns:a16="http://schemas.microsoft.com/office/drawing/2014/main" val="1817250273"/>
                  </a:ext>
                </a:extLst>
              </a:tr>
              <a:tr h="624657">
                <a:tc>
                  <a:txBody>
                    <a:bodyPr/>
                    <a:lstStyle/>
                    <a:p>
                      <a:pPr algn="l" fontAlgn="b"/>
                      <a:r>
                        <a:rPr lang="en-IN" sz="1800" u="none" strike="noStrike">
                          <a:effectLst/>
                        </a:rPr>
                        <a:t>Cleantech / Semiconductors </a:t>
                      </a:r>
                      <a:endParaRPr lang="en-IN" sz="1800" b="0" i="0" u="none" strike="noStrike">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a:effectLst/>
                        </a:rPr>
                        <a:t>Cleantech / Semiconductors</a:t>
                      </a:r>
                      <a:endParaRPr lang="en-IN" sz="1800" b="0" i="0" u="none" strike="noStrike">
                        <a:solidFill>
                          <a:srgbClr val="000000"/>
                        </a:solidFill>
                        <a:effectLst/>
                        <a:latin typeface="Calibri" panose="020F0502020204030204" pitchFamily="34" charset="0"/>
                      </a:endParaRPr>
                    </a:p>
                  </a:txBody>
                  <a:tcPr marL="15601" marR="15601" marT="15601" marB="0" anchor="b"/>
                </a:tc>
                <a:tc>
                  <a:txBody>
                    <a:bodyPr/>
                    <a:lstStyle/>
                    <a:p>
                      <a:pPr algn="l" fontAlgn="b"/>
                      <a:r>
                        <a:rPr lang="en-IN" sz="1800" u="none" strike="noStrike" dirty="0">
                          <a:effectLst/>
                        </a:rPr>
                        <a:t>News, Search and Messaging</a:t>
                      </a:r>
                      <a:endParaRPr lang="en-IN" sz="1800" b="0" i="0" u="none" strike="noStrike" dirty="0">
                        <a:solidFill>
                          <a:srgbClr val="000000"/>
                        </a:solidFill>
                        <a:effectLst/>
                        <a:latin typeface="Calibri" panose="020F0502020204030204" pitchFamily="34" charset="0"/>
                      </a:endParaRPr>
                    </a:p>
                  </a:txBody>
                  <a:tcPr marL="15601" marR="15601" marT="15601" marB="0" anchor="b"/>
                </a:tc>
                <a:extLst>
                  <a:ext uri="{0D108BD9-81ED-4DB2-BD59-A6C34878D82A}">
                    <a16:rowId xmlns:a16="http://schemas.microsoft.com/office/drawing/2014/main" val="3284381487"/>
                  </a:ext>
                </a:extLst>
              </a:tr>
            </a:tbl>
          </a:graphicData>
        </a:graphic>
      </p:graphicFrame>
    </p:spTree>
    <p:extLst>
      <p:ext uri="{BB962C8B-B14F-4D97-AF65-F5344CB8AC3E}">
        <p14:creationId xmlns:p14="http://schemas.microsoft.com/office/powerpoint/2010/main" val="1399706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010" y="1779104"/>
            <a:ext cx="11168742" cy="4509535"/>
          </a:xfrm>
        </p:spPr>
        <p:txBody>
          <a:bodyPr>
            <a:normAutofit/>
          </a:bodyPr>
          <a:lstStyle/>
          <a:p>
            <a:pPr marL="0" indent="0">
              <a:buNone/>
            </a:pPr>
            <a:r>
              <a:rPr lang="en-IN" sz="1600" b="1" dirty="0"/>
              <a:t>Project Brief:</a:t>
            </a:r>
            <a:r>
              <a:rPr lang="en-IN" sz="1600" dirty="0"/>
              <a:t> </a:t>
            </a:r>
            <a:r>
              <a:rPr lang="en-IN" sz="1400" dirty="0"/>
              <a:t>Spark Funds is an </a:t>
            </a:r>
            <a:r>
              <a:rPr lang="en-IN" sz="1400" dirty="0">
                <a:hlinkClick r:id="rId2"/>
              </a:rPr>
              <a:t>asset management company</a:t>
            </a:r>
            <a:r>
              <a:rPr lang="en-IN" sz="1400" dirty="0"/>
              <a:t>. Spark Funds wants to make investments in a few companies. The CEO of Spark Funds wants to understand the global trends in investments so that she can take the investment decisions effectively.</a:t>
            </a:r>
          </a:p>
          <a:p>
            <a:pPr marL="0" indent="0">
              <a:buNone/>
            </a:pPr>
            <a:endParaRPr lang="en-IN" sz="1400" dirty="0"/>
          </a:p>
          <a:p>
            <a:pPr marL="0" indent="0">
              <a:buNone/>
            </a:pPr>
            <a:r>
              <a:rPr lang="en-IN" sz="1600" b="1" dirty="0"/>
              <a:t>Business and Data Understanding: </a:t>
            </a:r>
            <a:r>
              <a:rPr lang="en-IN" sz="1400" dirty="0"/>
              <a:t>Spark Funds has two minor constraints for investments</a:t>
            </a:r>
          </a:p>
          <a:p>
            <a:pPr marL="342900" indent="-342900">
              <a:buAutoNum type="arabicPeriod"/>
            </a:pPr>
            <a:r>
              <a:rPr lang="en-IN" sz="1400" dirty="0"/>
              <a:t>wants to invest between </a:t>
            </a:r>
            <a:r>
              <a:rPr lang="en-IN" sz="1400" b="1" dirty="0"/>
              <a:t>5 to 15 million USD</a:t>
            </a:r>
            <a:r>
              <a:rPr lang="en-IN" sz="1400" dirty="0"/>
              <a:t> per round of investment</a:t>
            </a:r>
          </a:p>
          <a:p>
            <a:pPr marL="342900" indent="-342900">
              <a:buAutoNum type="arabicPeriod"/>
            </a:pPr>
            <a:r>
              <a:rPr lang="en-IN" sz="1400" dirty="0"/>
              <a:t>wants to invest only in </a:t>
            </a:r>
            <a:r>
              <a:rPr lang="en-IN" sz="1400" b="1" dirty="0"/>
              <a:t>English-speaking countries</a:t>
            </a:r>
            <a:r>
              <a:rPr lang="en-IN" sz="1400" dirty="0"/>
              <a:t> because of the ease of communication</a:t>
            </a:r>
            <a:endParaRPr lang="en-IN" sz="1400" b="1" dirty="0"/>
          </a:p>
          <a:p>
            <a:pPr marL="0" indent="0">
              <a:buNone/>
            </a:pPr>
            <a:endParaRPr lang="en-IN" sz="1400" dirty="0"/>
          </a:p>
          <a:p>
            <a:pPr marL="0" indent="0">
              <a:buNone/>
            </a:pPr>
            <a:r>
              <a:rPr lang="en-IN" sz="1600" b="1" dirty="0"/>
              <a:t>Business strategy: </a:t>
            </a:r>
            <a:r>
              <a:rPr lang="en-IN" sz="1400" dirty="0"/>
              <a:t>Spark Funds wants to invest where most </a:t>
            </a:r>
            <a:r>
              <a:rPr lang="en-IN" sz="1400" b="1" dirty="0"/>
              <a:t>other investors are investing</a:t>
            </a:r>
            <a:r>
              <a:rPr lang="en-IN" sz="1400" dirty="0"/>
              <a:t>.</a:t>
            </a:r>
            <a:endParaRPr lang="en-IN" sz="1400" b="1" dirty="0"/>
          </a:p>
          <a:p>
            <a:pPr marL="0" indent="0">
              <a:buNone/>
            </a:pPr>
            <a:r>
              <a:rPr lang="en-IN" sz="1600" b="1" dirty="0"/>
              <a:t>Business objective:</a:t>
            </a:r>
            <a:r>
              <a:rPr lang="en-IN" dirty="0"/>
              <a:t> </a:t>
            </a:r>
            <a:r>
              <a:rPr lang="en-IN" sz="1400" dirty="0"/>
              <a:t>The objective is to identify the best sectors, countries, and a suitable investment type for making investments. </a:t>
            </a:r>
            <a:endParaRPr lang="en-IN" sz="1400" b="1" dirty="0"/>
          </a:p>
          <a:p>
            <a:pPr marL="0" indent="0">
              <a:buNone/>
            </a:pPr>
            <a:r>
              <a:rPr lang="en-IN" sz="1600" b="1" dirty="0"/>
              <a:t>Goals of data analysis:</a:t>
            </a:r>
          </a:p>
          <a:p>
            <a:pPr marL="342900" indent="-342900">
              <a:buFont typeface="+mj-lt"/>
              <a:buAutoNum type="arabicPeriod"/>
            </a:pPr>
            <a:r>
              <a:rPr lang="en-IN" sz="1400" dirty="0"/>
              <a:t>Investment type analysis</a:t>
            </a:r>
          </a:p>
          <a:p>
            <a:pPr marL="342900" indent="-342900">
              <a:buFont typeface="+mj-lt"/>
              <a:buAutoNum type="arabicPeriod"/>
            </a:pPr>
            <a:r>
              <a:rPr lang="en-IN" sz="1400" dirty="0"/>
              <a:t>Country analysis</a:t>
            </a:r>
          </a:p>
          <a:p>
            <a:pPr marL="342900" indent="-342900">
              <a:buFont typeface="+mj-lt"/>
              <a:buAutoNum type="arabicPeriod"/>
            </a:pPr>
            <a:r>
              <a:rPr lang="en-IN" sz="1400" dirty="0"/>
              <a:t>Sector analysis</a:t>
            </a:r>
          </a:p>
        </p:txBody>
      </p:sp>
      <p:sp>
        <p:nvSpPr>
          <p:cNvPr id="5" name="Title 1"/>
          <p:cNvSpPr>
            <a:spLocks noGrp="1"/>
          </p:cNvSpPr>
          <p:nvPr>
            <p:ph type="title"/>
          </p:nvPr>
        </p:nvSpPr>
        <p:spPr>
          <a:xfrm>
            <a:off x="1136469" y="640080"/>
            <a:ext cx="9313817" cy="856138"/>
          </a:xfrm>
        </p:spPr>
        <p:txBody>
          <a:bodyPr/>
          <a:lstStyle/>
          <a:p>
            <a:r>
              <a:rPr lang="en-IN" b="1" dirty="0"/>
              <a:t> </a:t>
            </a:r>
            <a:r>
              <a:rPr lang="en-IN" sz="2800" b="1" dirty="0"/>
              <a:t>Project Summary</a:t>
            </a:r>
            <a:endParaRPr lang="en-IN" sz="2800" dirty="0"/>
          </a:p>
        </p:txBody>
      </p:sp>
    </p:spTree>
    <p:extLst>
      <p:ext uri="{BB962C8B-B14F-4D97-AF65-F5344CB8AC3E}">
        <p14:creationId xmlns:p14="http://schemas.microsoft.com/office/powerpoint/2010/main" val="3869754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IN" sz="1800" dirty="0"/>
              <a:t>Flow chart</a:t>
            </a:r>
          </a:p>
        </p:txBody>
      </p:sp>
      <p:sp>
        <p:nvSpPr>
          <p:cNvPr id="5" name="Title 1"/>
          <p:cNvSpPr>
            <a:spLocks noGrp="1"/>
          </p:cNvSpPr>
          <p:nvPr>
            <p:ph type="title"/>
          </p:nvPr>
        </p:nvSpPr>
        <p:spPr>
          <a:xfrm>
            <a:off x="1136469" y="640080"/>
            <a:ext cx="9313817" cy="856138"/>
          </a:xfrm>
        </p:spPr>
        <p:txBody>
          <a:bodyPr>
            <a:normAutofit fontScale="90000"/>
          </a:bodyPr>
          <a:lstStyle/>
          <a:p>
            <a:r>
              <a:rPr lang="en-IN" b="1" dirty="0"/>
              <a:t> </a:t>
            </a:r>
            <a:r>
              <a:rPr lang="en-IN" sz="2800" dirty="0"/>
              <a:t>Flow chart</a:t>
            </a:r>
            <a:br>
              <a:rPr lang="en-IN" sz="2800" dirty="0"/>
            </a:br>
            <a:endParaRPr lang="en-IN" sz="2800" dirty="0"/>
          </a:p>
        </p:txBody>
      </p:sp>
      <p:sp>
        <p:nvSpPr>
          <p:cNvPr id="2" name="Rounded Rectangle 1">
            <a:extLst>
              <a:ext uri="{FF2B5EF4-FFF2-40B4-BE49-F238E27FC236}">
                <a16:creationId xmlns:a16="http://schemas.microsoft.com/office/drawing/2014/main" id="{59B434DB-D3E0-F643-88D2-89E2427DEE7D}"/>
              </a:ext>
            </a:extLst>
          </p:cNvPr>
          <p:cNvSpPr/>
          <p:nvPr/>
        </p:nvSpPr>
        <p:spPr>
          <a:xfrm>
            <a:off x="641075" y="2209162"/>
            <a:ext cx="1868556" cy="7390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Loading data and analyzing</a:t>
            </a:r>
          </a:p>
        </p:txBody>
      </p:sp>
      <p:sp>
        <p:nvSpPr>
          <p:cNvPr id="4" name="Rounded Rectangle 3">
            <a:extLst>
              <a:ext uri="{FF2B5EF4-FFF2-40B4-BE49-F238E27FC236}">
                <a16:creationId xmlns:a16="http://schemas.microsoft.com/office/drawing/2014/main" id="{90E8885E-62B0-1A46-AA75-3EB456542418}"/>
              </a:ext>
            </a:extLst>
          </p:cNvPr>
          <p:cNvSpPr/>
          <p:nvPr/>
        </p:nvSpPr>
        <p:spPr>
          <a:xfrm>
            <a:off x="648529" y="3317375"/>
            <a:ext cx="2012672" cy="636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Merging two data frame </a:t>
            </a:r>
          </a:p>
        </p:txBody>
      </p:sp>
      <p:sp>
        <p:nvSpPr>
          <p:cNvPr id="6" name="Rounded Rectangle 5">
            <a:extLst>
              <a:ext uri="{FF2B5EF4-FFF2-40B4-BE49-F238E27FC236}">
                <a16:creationId xmlns:a16="http://schemas.microsoft.com/office/drawing/2014/main" id="{40714B3A-8C30-B24B-8C4A-8465D3245EDB}"/>
              </a:ext>
            </a:extLst>
          </p:cNvPr>
          <p:cNvSpPr/>
          <p:nvPr/>
        </p:nvSpPr>
        <p:spPr>
          <a:xfrm>
            <a:off x="795130" y="4373219"/>
            <a:ext cx="1639957" cy="636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cleaning after merge</a:t>
            </a:r>
          </a:p>
        </p:txBody>
      </p:sp>
      <p:sp>
        <p:nvSpPr>
          <p:cNvPr id="7" name="Rounded Rectangle 6">
            <a:extLst>
              <a:ext uri="{FF2B5EF4-FFF2-40B4-BE49-F238E27FC236}">
                <a16:creationId xmlns:a16="http://schemas.microsoft.com/office/drawing/2014/main" id="{CF631875-F6EF-6E47-8B72-1329D88249D8}"/>
              </a:ext>
            </a:extLst>
          </p:cNvPr>
          <p:cNvSpPr/>
          <p:nvPr/>
        </p:nvSpPr>
        <p:spPr>
          <a:xfrm>
            <a:off x="795130" y="5368031"/>
            <a:ext cx="1858617" cy="6053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Funding type analysis</a:t>
            </a:r>
          </a:p>
        </p:txBody>
      </p:sp>
      <p:sp>
        <p:nvSpPr>
          <p:cNvPr id="8" name="Rounded Rectangle 7">
            <a:extLst>
              <a:ext uri="{FF2B5EF4-FFF2-40B4-BE49-F238E27FC236}">
                <a16:creationId xmlns:a16="http://schemas.microsoft.com/office/drawing/2014/main" id="{08800448-45EB-1347-9677-5438E12B8755}"/>
              </a:ext>
            </a:extLst>
          </p:cNvPr>
          <p:cNvSpPr/>
          <p:nvPr/>
        </p:nvSpPr>
        <p:spPr>
          <a:xfrm>
            <a:off x="3834018" y="2125542"/>
            <a:ext cx="2136912" cy="7390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Country analysis based on best funding type</a:t>
            </a:r>
          </a:p>
        </p:txBody>
      </p:sp>
      <p:sp>
        <p:nvSpPr>
          <p:cNvPr id="9" name="Rounded Rectangle 8">
            <a:extLst>
              <a:ext uri="{FF2B5EF4-FFF2-40B4-BE49-F238E27FC236}">
                <a16:creationId xmlns:a16="http://schemas.microsoft.com/office/drawing/2014/main" id="{56E9D34F-AF77-424C-B79C-1A68BCBECC21}"/>
              </a:ext>
            </a:extLst>
          </p:cNvPr>
          <p:cNvSpPr/>
          <p:nvPr/>
        </p:nvSpPr>
        <p:spPr>
          <a:xfrm>
            <a:off x="3620327" y="3126307"/>
            <a:ext cx="2564295" cy="6053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Sector analysis</a:t>
            </a:r>
          </a:p>
        </p:txBody>
      </p:sp>
      <p:sp>
        <p:nvSpPr>
          <p:cNvPr id="10" name="Rounded Rectangle 9">
            <a:extLst>
              <a:ext uri="{FF2B5EF4-FFF2-40B4-BE49-F238E27FC236}">
                <a16:creationId xmlns:a16="http://schemas.microsoft.com/office/drawing/2014/main" id="{7C34DEBF-5415-E94B-A56A-BEC8AAB3A81C}"/>
              </a:ext>
            </a:extLst>
          </p:cNvPr>
          <p:cNvSpPr/>
          <p:nvPr/>
        </p:nvSpPr>
        <p:spPr>
          <a:xfrm>
            <a:off x="3095732" y="4508240"/>
            <a:ext cx="98894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Sector1 </a:t>
            </a:r>
          </a:p>
        </p:txBody>
      </p:sp>
      <p:sp>
        <p:nvSpPr>
          <p:cNvPr id="11" name="Rounded Rectangle 10">
            <a:extLst>
              <a:ext uri="{FF2B5EF4-FFF2-40B4-BE49-F238E27FC236}">
                <a16:creationId xmlns:a16="http://schemas.microsoft.com/office/drawing/2014/main" id="{71A655A9-906A-5848-ADCA-10D5120E2205}"/>
              </a:ext>
            </a:extLst>
          </p:cNvPr>
          <p:cNvSpPr/>
          <p:nvPr/>
        </p:nvSpPr>
        <p:spPr>
          <a:xfrm>
            <a:off x="4411531" y="4520321"/>
            <a:ext cx="98894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Sector2</a:t>
            </a:r>
          </a:p>
        </p:txBody>
      </p:sp>
      <p:sp>
        <p:nvSpPr>
          <p:cNvPr id="12" name="Rounded Rectangle 11">
            <a:extLst>
              <a:ext uri="{FF2B5EF4-FFF2-40B4-BE49-F238E27FC236}">
                <a16:creationId xmlns:a16="http://schemas.microsoft.com/office/drawing/2014/main" id="{49CE10F5-374F-8C4F-8149-F83388481420}"/>
              </a:ext>
            </a:extLst>
          </p:cNvPr>
          <p:cNvSpPr/>
          <p:nvPr/>
        </p:nvSpPr>
        <p:spPr>
          <a:xfrm>
            <a:off x="5820118" y="4508240"/>
            <a:ext cx="969066"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Sector3</a:t>
            </a:r>
          </a:p>
        </p:txBody>
      </p:sp>
      <p:sp>
        <p:nvSpPr>
          <p:cNvPr id="14" name="Rounded Rectangle 13">
            <a:extLst>
              <a:ext uri="{FF2B5EF4-FFF2-40B4-BE49-F238E27FC236}">
                <a16:creationId xmlns:a16="http://schemas.microsoft.com/office/drawing/2014/main" id="{96691F39-D00F-6440-B6A9-33CBA91FA688}"/>
              </a:ext>
            </a:extLst>
          </p:cNvPr>
          <p:cNvSpPr/>
          <p:nvPr/>
        </p:nvSpPr>
        <p:spPr>
          <a:xfrm>
            <a:off x="8195097" y="2125542"/>
            <a:ext cx="1699591" cy="7390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a:t>
            </a:r>
          </a:p>
        </p:txBody>
      </p:sp>
      <p:sp>
        <p:nvSpPr>
          <p:cNvPr id="15" name="Rounded Rectangle 14">
            <a:extLst>
              <a:ext uri="{FF2B5EF4-FFF2-40B4-BE49-F238E27FC236}">
                <a16:creationId xmlns:a16="http://schemas.microsoft.com/office/drawing/2014/main" id="{14286BA3-128D-6A4D-BF67-59BC1AC217D7}"/>
              </a:ext>
            </a:extLst>
          </p:cNvPr>
          <p:cNvSpPr/>
          <p:nvPr/>
        </p:nvSpPr>
        <p:spPr>
          <a:xfrm>
            <a:off x="7457659" y="3597965"/>
            <a:ext cx="1031116" cy="11827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Fund type analysis plot</a:t>
            </a:r>
          </a:p>
        </p:txBody>
      </p:sp>
      <p:sp>
        <p:nvSpPr>
          <p:cNvPr id="17" name="Rounded Rectangle 16">
            <a:extLst>
              <a:ext uri="{FF2B5EF4-FFF2-40B4-BE49-F238E27FC236}">
                <a16:creationId xmlns:a16="http://schemas.microsoft.com/office/drawing/2014/main" id="{39EEAA59-00F2-4045-8C8B-25A6E337E1BC}"/>
              </a:ext>
            </a:extLst>
          </p:cNvPr>
          <p:cNvSpPr/>
          <p:nvPr/>
        </p:nvSpPr>
        <p:spPr>
          <a:xfrm>
            <a:off x="9965328" y="3597965"/>
            <a:ext cx="1431542" cy="23754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Investment of top 3 sectors in top 3 countries plot</a:t>
            </a:r>
          </a:p>
        </p:txBody>
      </p:sp>
      <p:sp>
        <p:nvSpPr>
          <p:cNvPr id="18" name="Rounded Rectangle 17">
            <a:extLst>
              <a:ext uri="{FF2B5EF4-FFF2-40B4-BE49-F238E27FC236}">
                <a16:creationId xmlns:a16="http://schemas.microsoft.com/office/drawing/2014/main" id="{6344B595-D776-A04C-ACDB-6E7407B11EDE}"/>
              </a:ext>
            </a:extLst>
          </p:cNvPr>
          <p:cNvSpPr/>
          <p:nvPr/>
        </p:nvSpPr>
        <p:spPr>
          <a:xfrm>
            <a:off x="8722416" y="3597965"/>
            <a:ext cx="1072596" cy="11827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Country Analysis plot</a:t>
            </a:r>
          </a:p>
        </p:txBody>
      </p:sp>
      <p:cxnSp>
        <p:nvCxnSpPr>
          <p:cNvPr id="20" name="Straight Arrow Connector 19">
            <a:extLst>
              <a:ext uri="{FF2B5EF4-FFF2-40B4-BE49-F238E27FC236}">
                <a16:creationId xmlns:a16="http://schemas.microsoft.com/office/drawing/2014/main" id="{4CBE418A-F920-A74F-A335-5E0492F4BCD8}"/>
              </a:ext>
            </a:extLst>
          </p:cNvPr>
          <p:cNvCxnSpPr>
            <a:cxnSpLocks/>
            <a:endCxn id="4" idx="0"/>
          </p:cNvCxnSpPr>
          <p:nvPr/>
        </p:nvCxnSpPr>
        <p:spPr>
          <a:xfrm>
            <a:off x="1654865" y="2985692"/>
            <a:ext cx="0" cy="331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D8D4749-B0B4-704F-903E-99829CE9C0DF}"/>
              </a:ext>
            </a:extLst>
          </p:cNvPr>
          <p:cNvCxnSpPr>
            <a:cxnSpLocks/>
            <a:stCxn id="4" idx="2"/>
          </p:cNvCxnSpPr>
          <p:nvPr/>
        </p:nvCxnSpPr>
        <p:spPr>
          <a:xfrm>
            <a:off x="1654865" y="3953477"/>
            <a:ext cx="0" cy="419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C9ADDAA-D2B0-7142-AC5D-79D23EA2D61A}"/>
              </a:ext>
            </a:extLst>
          </p:cNvPr>
          <p:cNvCxnSpPr>
            <a:cxnSpLocks/>
            <a:stCxn id="6" idx="2"/>
          </p:cNvCxnSpPr>
          <p:nvPr/>
        </p:nvCxnSpPr>
        <p:spPr>
          <a:xfrm>
            <a:off x="1615109" y="5009321"/>
            <a:ext cx="0" cy="3587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Bent Up Arrow 27">
            <a:extLst>
              <a:ext uri="{FF2B5EF4-FFF2-40B4-BE49-F238E27FC236}">
                <a16:creationId xmlns:a16="http://schemas.microsoft.com/office/drawing/2014/main" id="{84B0F9E7-D60B-B846-A107-60A366B47EE4}"/>
              </a:ext>
            </a:extLst>
          </p:cNvPr>
          <p:cNvSpPr/>
          <p:nvPr/>
        </p:nvSpPr>
        <p:spPr>
          <a:xfrm>
            <a:off x="2689724" y="2474843"/>
            <a:ext cx="79152" cy="3189953"/>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B5D1EC63-304D-324B-B314-62C0755208F9}"/>
              </a:ext>
            </a:extLst>
          </p:cNvPr>
          <p:cNvCxnSpPr>
            <a:stCxn id="28" idx="0"/>
            <a:endCxn id="8" idx="1"/>
          </p:cNvCxnSpPr>
          <p:nvPr/>
        </p:nvCxnSpPr>
        <p:spPr>
          <a:xfrm>
            <a:off x="2749088" y="2474843"/>
            <a:ext cx="1084930" cy="20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793158B-4161-274A-9B8F-5F75273EBD67}"/>
              </a:ext>
            </a:extLst>
          </p:cNvPr>
          <p:cNvCxnSpPr>
            <a:stCxn id="8" idx="2"/>
            <a:endCxn id="9" idx="0"/>
          </p:cNvCxnSpPr>
          <p:nvPr/>
        </p:nvCxnSpPr>
        <p:spPr>
          <a:xfrm>
            <a:off x="4902474" y="2864611"/>
            <a:ext cx="1" cy="261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45124BD-60B8-0B4D-97FF-0B778760DEA2}"/>
              </a:ext>
            </a:extLst>
          </p:cNvPr>
          <p:cNvCxnSpPr>
            <a:cxnSpLocks/>
            <a:stCxn id="9" idx="2"/>
          </p:cNvCxnSpPr>
          <p:nvPr/>
        </p:nvCxnSpPr>
        <p:spPr>
          <a:xfrm>
            <a:off x="4902475" y="3731693"/>
            <a:ext cx="0" cy="315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229DDAF-8E6F-184F-A6C5-5AAA4B977DE6}"/>
              </a:ext>
            </a:extLst>
          </p:cNvPr>
          <p:cNvCxnSpPr>
            <a:cxnSpLocks/>
          </p:cNvCxnSpPr>
          <p:nvPr/>
        </p:nvCxnSpPr>
        <p:spPr>
          <a:xfrm>
            <a:off x="3493107" y="4014975"/>
            <a:ext cx="2811544" cy="120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9FB5ECB-7F30-9446-87EA-29EBB9A37074}"/>
              </a:ext>
            </a:extLst>
          </p:cNvPr>
          <p:cNvCxnSpPr/>
          <p:nvPr/>
        </p:nvCxnSpPr>
        <p:spPr>
          <a:xfrm>
            <a:off x="3493107" y="4014975"/>
            <a:ext cx="0" cy="4932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23A2075-A982-DA48-BC08-3AAF1A6B8862}"/>
              </a:ext>
            </a:extLst>
          </p:cNvPr>
          <p:cNvCxnSpPr/>
          <p:nvPr/>
        </p:nvCxnSpPr>
        <p:spPr>
          <a:xfrm>
            <a:off x="4898879" y="4027056"/>
            <a:ext cx="0" cy="481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92FA68C-6789-5F47-9A5C-79C152369FF0}"/>
              </a:ext>
            </a:extLst>
          </p:cNvPr>
          <p:cNvCxnSpPr>
            <a:cxnSpLocks/>
            <a:endCxn id="12" idx="0"/>
          </p:cNvCxnSpPr>
          <p:nvPr/>
        </p:nvCxnSpPr>
        <p:spPr>
          <a:xfrm>
            <a:off x="6304651" y="4027056"/>
            <a:ext cx="0" cy="481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Frame 45">
            <a:extLst>
              <a:ext uri="{FF2B5EF4-FFF2-40B4-BE49-F238E27FC236}">
                <a16:creationId xmlns:a16="http://schemas.microsoft.com/office/drawing/2014/main" id="{D8CD22BA-C2B9-5E43-B696-6C9629614DCB}"/>
              </a:ext>
            </a:extLst>
          </p:cNvPr>
          <p:cNvSpPr/>
          <p:nvPr/>
        </p:nvSpPr>
        <p:spPr>
          <a:xfrm>
            <a:off x="2872409" y="4310339"/>
            <a:ext cx="4214191" cy="1354458"/>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Bent Up Arrow 46">
            <a:extLst>
              <a:ext uri="{FF2B5EF4-FFF2-40B4-BE49-F238E27FC236}">
                <a16:creationId xmlns:a16="http://schemas.microsoft.com/office/drawing/2014/main" id="{7B2CB893-D61B-9A43-9476-87278EEF0993}"/>
              </a:ext>
            </a:extLst>
          </p:cNvPr>
          <p:cNvSpPr/>
          <p:nvPr/>
        </p:nvSpPr>
        <p:spPr>
          <a:xfrm>
            <a:off x="7086600" y="2578696"/>
            <a:ext cx="139148" cy="2430625"/>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Arrow Connector 48">
            <a:extLst>
              <a:ext uri="{FF2B5EF4-FFF2-40B4-BE49-F238E27FC236}">
                <a16:creationId xmlns:a16="http://schemas.microsoft.com/office/drawing/2014/main" id="{F644A6D4-908E-8E4F-A288-C764945EA6A9}"/>
              </a:ext>
            </a:extLst>
          </p:cNvPr>
          <p:cNvCxnSpPr>
            <a:stCxn id="47" idx="0"/>
          </p:cNvCxnSpPr>
          <p:nvPr/>
        </p:nvCxnSpPr>
        <p:spPr>
          <a:xfrm>
            <a:off x="7190961" y="2578696"/>
            <a:ext cx="10041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5E3B72D-D54F-9A41-B302-B7BEAD58BB9A}"/>
              </a:ext>
            </a:extLst>
          </p:cNvPr>
          <p:cNvCxnSpPr/>
          <p:nvPr/>
        </p:nvCxnSpPr>
        <p:spPr>
          <a:xfrm>
            <a:off x="7891670" y="3317375"/>
            <a:ext cx="278942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F3E32CE-A822-1C49-BC09-A88F1AEF5B4E}"/>
              </a:ext>
            </a:extLst>
          </p:cNvPr>
          <p:cNvCxnSpPr>
            <a:stCxn id="14" idx="2"/>
          </p:cNvCxnSpPr>
          <p:nvPr/>
        </p:nvCxnSpPr>
        <p:spPr>
          <a:xfrm flipH="1">
            <a:off x="9044892" y="2864611"/>
            <a:ext cx="1" cy="452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8549E86-5D2B-214D-89A9-3CF8744F5D57}"/>
              </a:ext>
            </a:extLst>
          </p:cNvPr>
          <p:cNvCxnSpPr/>
          <p:nvPr/>
        </p:nvCxnSpPr>
        <p:spPr>
          <a:xfrm>
            <a:off x="7891670" y="3317375"/>
            <a:ext cx="0" cy="280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A6B111A8-184E-194D-A0D8-4DA4BB23B100}"/>
              </a:ext>
            </a:extLst>
          </p:cNvPr>
          <p:cNvCxnSpPr>
            <a:endCxn id="18" idx="0"/>
          </p:cNvCxnSpPr>
          <p:nvPr/>
        </p:nvCxnSpPr>
        <p:spPr>
          <a:xfrm>
            <a:off x="9258714" y="3317375"/>
            <a:ext cx="0" cy="280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3F3662E-FF0E-574C-BDBC-C0A3D327229D}"/>
              </a:ext>
            </a:extLst>
          </p:cNvPr>
          <p:cNvCxnSpPr>
            <a:endCxn id="17" idx="0"/>
          </p:cNvCxnSpPr>
          <p:nvPr/>
        </p:nvCxnSpPr>
        <p:spPr>
          <a:xfrm>
            <a:off x="10681099" y="3317375"/>
            <a:ext cx="0" cy="280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8598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045B59B-615E-4718-A150-42DE5D03E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6CF29CD-38B8-4924-BA11-6D6051748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61518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7011" y="365760"/>
            <a:ext cx="10765410" cy="1207269"/>
          </a:xfrm>
        </p:spPr>
        <p:txBody>
          <a:bodyPr vert="horz" lIns="91440" tIns="45720" rIns="91440" bIns="45720" rtlCol="0" anchor="b">
            <a:normAutofit/>
          </a:bodyPr>
          <a:lstStyle/>
          <a:p>
            <a:pPr algn="ctr"/>
            <a:r>
              <a:rPr lang="en-US" sz="6000" b="1" kern="1200">
                <a:solidFill>
                  <a:srgbClr val="FFFFFF"/>
                </a:solidFill>
                <a:latin typeface="+mj-lt"/>
                <a:ea typeface="+mj-ea"/>
                <a:cs typeface="+mj-cs"/>
              </a:rPr>
              <a:t> </a:t>
            </a:r>
            <a:r>
              <a:rPr lang="en-US" sz="6000" kern="1200">
                <a:solidFill>
                  <a:srgbClr val="FFFFFF"/>
                </a:solidFill>
                <a:latin typeface="+mj-lt"/>
                <a:ea typeface="+mj-ea"/>
                <a:cs typeface="+mj-cs"/>
              </a:rPr>
              <a:t>Fund type Analysis</a:t>
            </a:r>
          </a:p>
        </p:txBody>
      </p:sp>
      <p:graphicFrame>
        <p:nvGraphicFramePr>
          <p:cNvPr id="4" name="Content Placeholder 3">
            <a:extLst>
              <a:ext uri="{FF2B5EF4-FFF2-40B4-BE49-F238E27FC236}">
                <a16:creationId xmlns:a16="http://schemas.microsoft.com/office/drawing/2014/main" id="{8A80B67E-791A-0745-8983-A48C44CE99DE}"/>
              </a:ext>
            </a:extLst>
          </p:cNvPr>
          <p:cNvGraphicFramePr>
            <a:graphicFrameLocks noGrp="1"/>
          </p:cNvGraphicFramePr>
          <p:nvPr>
            <p:ph idx="1"/>
            <p:extLst>
              <p:ext uri="{D42A27DB-BD31-4B8C-83A1-F6EECF244321}">
                <p14:modId xmlns:p14="http://schemas.microsoft.com/office/powerpoint/2010/main" val="589689557"/>
              </p:ext>
            </p:extLst>
          </p:nvPr>
        </p:nvGraphicFramePr>
        <p:xfrm>
          <a:off x="699855" y="2943847"/>
          <a:ext cx="10802659" cy="3275981"/>
        </p:xfrm>
        <a:graphic>
          <a:graphicData uri="http://schemas.openxmlformats.org/drawingml/2006/table">
            <a:tbl>
              <a:tblPr/>
              <a:tblGrid>
                <a:gridCol w="1022946">
                  <a:extLst>
                    <a:ext uri="{9D8B030D-6E8A-4147-A177-3AD203B41FA5}">
                      <a16:colId xmlns:a16="http://schemas.microsoft.com/office/drawing/2014/main" val="219250680"/>
                    </a:ext>
                  </a:extLst>
                </a:gridCol>
                <a:gridCol w="7170351">
                  <a:extLst>
                    <a:ext uri="{9D8B030D-6E8A-4147-A177-3AD203B41FA5}">
                      <a16:colId xmlns:a16="http://schemas.microsoft.com/office/drawing/2014/main" val="2597893739"/>
                    </a:ext>
                  </a:extLst>
                </a:gridCol>
                <a:gridCol w="2609362">
                  <a:extLst>
                    <a:ext uri="{9D8B030D-6E8A-4147-A177-3AD203B41FA5}">
                      <a16:colId xmlns:a16="http://schemas.microsoft.com/office/drawing/2014/main" val="1012133962"/>
                    </a:ext>
                  </a:extLst>
                </a:gridCol>
              </a:tblGrid>
              <a:tr h="506205">
                <a:tc gridSpan="3">
                  <a:txBody>
                    <a:bodyPr/>
                    <a:lstStyle/>
                    <a:p>
                      <a:pPr algn="ctr" fontAlgn="ctr">
                        <a:spcBef>
                          <a:spcPts val="0"/>
                        </a:spcBef>
                        <a:spcAft>
                          <a:spcPts val="0"/>
                        </a:spcAft>
                      </a:pPr>
                      <a:r>
                        <a:rPr lang="en-IN" sz="1900" b="0" i="0" u="none" strike="noStrike">
                          <a:solidFill>
                            <a:srgbClr val="000000"/>
                          </a:solidFill>
                          <a:effectLst/>
                          <a:latin typeface="Calibri" panose="020F0502020204030204" pitchFamily="34" charset="0"/>
                        </a:rPr>
                        <a:t> Average Values of Investments for Each of these Funding Types</a:t>
                      </a:r>
                      <a:endParaRPr lang="en-IN" sz="3100" b="0" i="0" u="none" strike="noStrike">
                        <a:effectLst/>
                        <a:latin typeface="Arial" panose="020B0604020202020204" pitchFamily="34" charset="0"/>
                      </a:endParaRPr>
                    </a:p>
                  </a:txBody>
                  <a:tcPr marL="156558" marR="156558" marT="78279" marB="78279">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75502551"/>
                  </a:ext>
                </a:extLst>
              </a:tr>
              <a:tr h="365955">
                <a:tc>
                  <a:txBody>
                    <a:bodyPr/>
                    <a:lstStyle/>
                    <a:p>
                      <a:pPr algn="ctr" fontAlgn="ctr">
                        <a:spcBef>
                          <a:spcPts val="0"/>
                        </a:spcBef>
                        <a:spcAft>
                          <a:spcPts val="0"/>
                        </a:spcAft>
                      </a:pPr>
                      <a:r>
                        <a:rPr lang="en-IN" sz="1900" b="1" i="0" u="none" strike="noStrike">
                          <a:solidFill>
                            <a:srgbClr val="000000"/>
                          </a:solidFill>
                          <a:effectLst/>
                          <a:latin typeface="Calibri" panose="020F0502020204030204" pitchFamily="34" charset="0"/>
                        </a:rPr>
                        <a:t>Sl.No</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spcBef>
                          <a:spcPts val="0"/>
                        </a:spcBef>
                        <a:spcAft>
                          <a:spcPts val="0"/>
                        </a:spcAft>
                      </a:pPr>
                      <a:r>
                        <a:rPr lang="en-IN" sz="1900" b="1" i="0" u="none" strike="noStrike" dirty="0">
                          <a:solidFill>
                            <a:srgbClr val="000000"/>
                          </a:solidFill>
                          <a:effectLst/>
                          <a:latin typeface="Calibri" panose="020F0502020204030204" pitchFamily="34" charset="0"/>
                        </a:rPr>
                        <a:t>Questions</a:t>
                      </a:r>
                      <a:endParaRPr lang="en-IN" sz="3100" b="0" i="0" u="none" strike="noStrike" dirty="0">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ctr">
                        <a:spcBef>
                          <a:spcPts val="0"/>
                        </a:spcBef>
                        <a:spcAft>
                          <a:spcPts val="0"/>
                        </a:spcAft>
                      </a:pPr>
                      <a:r>
                        <a:rPr lang="en-IN" sz="1900" b="1" i="0" u="none" strike="noStrike">
                          <a:solidFill>
                            <a:srgbClr val="000000"/>
                          </a:solidFill>
                          <a:effectLst/>
                          <a:latin typeface="Calibri" panose="020F0502020204030204" pitchFamily="34" charset="0"/>
                        </a:rPr>
                        <a:t>Answer</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1013059454"/>
                  </a:ext>
                </a:extLst>
              </a:tr>
              <a:tr h="365955">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1</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F9C"/>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Average funding amount of venture type</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11724220</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1318482282"/>
                  </a:ext>
                </a:extLst>
              </a:tr>
              <a:tr h="365955">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2</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E394"/>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Average funding amount of angel type</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971573.9</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961045288"/>
                  </a:ext>
                </a:extLst>
              </a:tr>
              <a:tr h="365955">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3</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1D78C"/>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Average funding amount of seed type</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747793.7</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753566816"/>
                  </a:ext>
                </a:extLst>
              </a:tr>
              <a:tr h="365955">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4</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ACB84"/>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Average funding amount of private equity type</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73938490</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717505005"/>
                  </a:ext>
                </a:extLst>
              </a:tr>
              <a:tr h="940001">
                <a:tc>
                  <a:txBody>
                    <a:bodyPr/>
                    <a:lstStyle/>
                    <a:p>
                      <a:pPr algn="l" fontAlgn="ctr">
                        <a:spcBef>
                          <a:spcPts val="0"/>
                        </a:spcBef>
                        <a:spcAft>
                          <a:spcPts val="0"/>
                        </a:spcAft>
                      </a:pPr>
                      <a:r>
                        <a:rPr lang="en-IN" sz="1900" b="0" i="0" u="none" strike="noStrike">
                          <a:solidFill>
                            <a:srgbClr val="000000"/>
                          </a:solidFill>
                          <a:effectLst/>
                          <a:latin typeface="Calibri" panose="020F0502020204030204" pitchFamily="34" charset="0"/>
                        </a:rPr>
                        <a:t>5</a:t>
                      </a:r>
                      <a:endParaRPr lang="en-IN" sz="3100" b="0" i="0" u="none" strike="noStrike">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3BE7B"/>
                    </a:solidFill>
                  </a:tcPr>
                </a:tc>
                <a:tc>
                  <a:txBody>
                    <a:bodyPr/>
                    <a:lstStyle/>
                    <a:p>
                      <a:pPr algn="l" fontAlgn="b">
                        <a:spcBef>
                          <a:spcPts val="0"/>
                        </a:spcBef>
                        <a:spcAft>
                          <a:spcPts val="0"/>
                        </a:spcAft>
                      </a:pPr>
                      <a:r>
                        <a:rPr lang="en-IN" sz="1900" b="0" i="0" u="none" strike="noStrike">
                          <a:solidFill>
                            <a:srgbClr val="000000"/>
                          </a:solidFill>
                          <a:effectLst/>
                          <a:latin typeface="Calibri" panose="020F0502020204030204" pitchFamily="34" charset="0"/>
                        </a:rPr>
                        <a:t>Considering that Spark Funds wants to invest between </a:t>
                      </a:r>
                      <a:r>
                        <a:rPr lang="en-IN" sz="1900" b="1" i="0" u="none" strike="noStrike">
                          <a:solidFill>
                            <a:srgbClr val="000000"/>
                          </a:solidFill>
                          <a:effectLst/>
                          <a:latin typeface="Calibri" panose="020F0502020204030204" pitchFamily="34" charset="0"/>
                        </a:rPr>
                        <a:t>5 to 15 million USD</a:t>
                      </a:r>
                      <a:r>
                        <a:rPr lang="en-IN" sz="1900" b="0" i="0" u="none" strike="noStrike">
                          <a:solidFill>
                            <a:srgbClr val="000000"/>
                          </a:solidFill>
                          <a:effectLst/>
                          <a:latin typeface="Calibri" panose="020F0502020204030204" pitchFamily="34" charset="0"/>
                        </a:rPr>
                        <a:t> per  investment round, which investment type is the most suitable for them?</a:t>
                      </a:r>
                      <a:endParaRPr lang="en-IN" sz="3100" b="0" i="0" u="none" strike="noStrike">
                        <a:effectLst/>
                        <a:latin typeface="Arial" panose="020B0604020202020204" pitchFamily="34" charset="0"/>
                      </a:endParaRPr>
                    </a:p>
                  </a:txBody>
                  <a:tcPr marL="16308" marR="16308" marT="1630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ACB9CA"/>
                    </a:solidFill>
                  </a:tcPr>
                </a:tc>
                <a:tc>
                  <a:txBody>
                    <a:bodyPr/>
                    <a:lstStyle/>
                    <a:p>
                      <a:pPr algn="l" fontAlgn="ctr">
                        <a:spcBef>
                          <a:spcPts val="0"/>
                        </a:spcBef>
                        <a:spcAft>
                          <a:spcPts val="0"/>
                        </a:spcAft>
                      </a:pPr>
                      <a:r>
                        <a:rPr lang="en-IN" sz="1900" b="0" i="0" u="none" strike="noStrike" dirty="0">
                          <a:solidFill>
                            <a:srgbClr val="000000"/>
                          </a:solidFill>
                          <a:effectLst/>
                          <a:latin typeface="Calibri" panose="020F0502020204030204" pitchFamily="34" charset="0"/>
                        </a:rPr>
                        <a:t>venture           </a:t>
                      </a:r>
                      <a:endParaRPr lang="en-IN" sz="3100" b="0" i="0" u="none" strike="noStrike" dirty="0">
                        <a:effectLst/>
                        <a:latin typeface="Arial" panose="020B0604020202020204" pitchFamily="34" charset="0"/>
                      </a:endParaRPr>
                    </a:p>
                  </a:txBody>
                  <a:tcPr marL="16308" marR="16308" marT="1630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080244329"/>
                  </a:ext>
                </a:extLst>
              </a:tr>
            </a:tbl>
          </a:graphicData>
        </a:graphic>
      </p:graphicFrame>
    </p:spTree>
    <p:extLst>
      <p:ext uri="{BB962C8B-B14F-4D97-AF65-F5344CB8AC3E}">
        <p14:creationId xmlns:p14="http://schemas.microsoft.com/office/powerpoint/2010/main" val="309534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045B59B-615E-4718-A150-42DE5D03E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6CF29CD-38B8-4924-BA11-6D6051748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61518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7011" y="365760"/>
            <a:ext cx="10765410" cy="1207269"/>
          </a:xfrm>
        </p:spPr>
        <p:txBody>
          <a:bodyPr vert="horz" lIns="91440" tIns="45720" rIns="91440" bIns="45720" rtlCol="0" anchor="b">
            <a:normAutofit/>
          </a:bodyPr>
          <a:lstStyle/>
          <a:p>
            <a:pPr algn="ctr"/>
            <a:r>
              <a:rPr lang="en-US" sz="6000" b="1" kern="1200">
                <a:solidFill>
                  <a:srgbClr val="FFFFFF"/>
                </a:solidFill>
                <a:latin typeface="+mj-lt"/>
                <a:ea typeface="+mj-ea"/>
                <a:cs typeface="+mj-cs"/>
              </a:rPr>
              <a:t> Country Analysis</a:t>
            </a:r>
            <a:endParaRPr lang="en-US" sz="6000" kern="1200">
              <a:solidFill>
                <a:srgbClr val="FFFFFF"/>
              </a:solidFill>
              <a:latin typeface="+mj-lt"/>
              <a:ea typeface="+mj-ea"/>
              <a:cs typeface="+mj-cs"/>
            </a:endParaRPr>
          </a:p>
        </p:txBody>
      </p:sp>
      <p:graphicFrame>
        <p:nvGraphicFramePr>
          <p:cNvPr id="4" name="Content Placeholder 3">
            <a:extLst>
              <a:ext uri="{FF2B5EF4-FFF2-40B4-BE49-F238E27FC236}">
                <a16:creationId xmlns:a16="http://schemas.microsoft.com/office/drawing/2014/main" id="{D97A7AD0-B597-1444-9BCC-CABD3022375C}"/>
              </a:ext>
            </a:extLst>
          </p:cNvPr>
          <p:cNvGraphicFramePr>
            <a:graphicFrameLocks noGrp="1"/>
          </p:cNvGraphicFramePr>
          <p:nvPr>
            <p:ph idx="1"/>
            <p:extLst>
              <p:ext uri="{D42A27DB-BD31-4B8C-83A1-F6EECF244321}">
                <p14:modId xmlns:p14="http://schemas.microsoft.com/office/powerpoint/2010/main" val="1759587147"/>
              </p:ext>
            </p:extLst>
          </p:nvPr>
        </p:nvGraphicFramePr>
        <p:xfrm>
          <a:off x="1649053" y="2943847"/>
          <a:ext cx="8904265" cy="3275980"/>
        </p:xfrm>
        <a:graphic>
          <a:graphicData uri="http://schemas.openxmlformats.org/drawingml/2006/table">
            <a:tbl>
              <a:tblPr/>
              <a:tblGrid>
                <a:gridCol w="1139725">
                  <a:extLst>
                    <a:ext uri="{9D8B030D-6E8A-4147-A177-3AD203B41FA5}">
                      <a16:colId xmlns:a16="http://schemas.microsoft.com/office/drawing/2014/main" val="3384926454"/>
                    </a:ext>
                  </a:extLst>
                </a:gridCol>
                <a:gridCol w="6130736">
                  <a:extLst>
                    <a:ext uri="{9D8B030D-6E8A-4147-A177-3AD203B41FA5}">
                      <a16:colId xmlns:a16="http://schemas.microsoft.com/office/drawing/2014/main" val="561551418"/>
                    </a:ext>
                  </a:extLst>
                </a:gridCol>
                <a:gridCol w="1633804">
                  <a:extLst>
                    <a:ext uri="{9D8B030D-6E8A-4147-A177-3AD203B41FA5}">
                      <a16:colId xmlns:a16="http://schemas.microsoft.com/office/drawing/2014/main" val="3851520400"/>
                    </a:ext>
                  </a:extLst>
                </a:gridCol>
              </a:tblGrid>
              <a:tr h="779804">
                <a:tc gridSpan="3">
                  <a:txBody>
                    <a:bodyPr/>
                    <a:lstStyle/>
                    <a:p>
                      <a:pPr algn="ctr" fontAlgn="ctr">
                        <a:spcBef>
                          <a:spcPts val="0"/>
                        </a:spcBef>
                        <a:spcAft>
                          <a:spcPts val="0"/>
                        </a:spcAft>
                      </a:pPr>
                      <a:r>
                        <a:rPr lang="en-IN" sz="2900" b="0" i="0" u="none" strike="noStrike">
                          <a:solidFill>
                            <a:srgbClr val="000000"/>
                          </a:solidFill>
                          <a:effectLst/>
                          <a:latin typeface="Calibri" panose="020F0502020204030204" pitchFamily="34" charset="0"/>
                        </a:rPr>
                        <a:t>Analysing the Top 3 English-Speaking Countries</a:t>
                      </a:r>
                      <a:endParaRPr lang="en-IN" sz="4700" b="0" i="0" u="none" strike="noStrike">
                        <a:effectLst/>
                        <a:latin typeface="Arial" panose="020B0604020202020204" pitchFamily="34" charset="0"/>
                      </a:endParaRPr>
                    </a:p>
                  </a:txBody>
                  <a:tcPr marL="241176" marR="241176" marT="120588" marB="120588">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44970949"/>
                  </a:ext>
                </a:extLst>
              </a:tr>
              <a:tr h="563750">
                <a:tc>
                  <a:txBody>
                    <a:bodyPr/>
                    <a:lstStyle/>
                    <a:p>
                      <a:pPr algn="ctr" fontAlgn="b">
                        <a:spcBef>
                          <a:spcPts val="0"/>
                        </a:spcBef>
                        <a:spcAft>
                          <a:spcPts val="0"/>
                        </a:spcAft>
                      </a:pPr>
                      <a:r>
                        <a:rPr lang="en-IN" sz="2900" b="1" i="0" u="none" strike="noStrike">
                          <a:solidFill>
                            <a:srgbClr val="000000"/>
                          </a:solidFill>
                          <a:effectLst/>
                          <a:latin typeface="Calibri" panose="020F0502020204030204" pitchFamily="34" charset="0"/>
                        </a:rPr>
                        <a:t>Sl.No</a:t>
                      </a:r>
                      <a:endParaRPr lang="en-IN" sz="4700" b="0" i="0" u="none" strike="noStrike">
                        <a:effectLst/>
                        <a:latin typeface="Arial" panose="020B0604020202020204" pitchFamily="34" charset="0"/>
                      </a:endParaRPr>
                    </a:p>
                  </a:txBody>
                  <a:tcPr marL="25123" marR="25123" marT="2512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2900" b="1" i="0" u="none" strike="noStrike">
                          <a:solidFill>
                            <a:srgbClr val="000000"/>
                          </a:solidFill>
                          <a:effectLst/>
                          <a:latin typeface="Calibri" panose="020F0502020204030204" pitchFamily="34" charset="0"/>
                        </a:rPr>
                        <a:t>Questions</a:t>
                      </a:r>
                      <a:endParaRPr lang="en-IN" sz="4700" b="0" i="0" u="none" strike="noStrike">
                        <a:effectLst/>
                        <a:latin typeface="Arial" panose="020B0604020202020204" pitchFamily="34" charset="0"/>
                      </a:endParaRPr>
                    </a:p>
                  </a:txBody>
                  <a:tcPr marL="25123" marR="25123" marT="2512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2900" b="1" i="0" u="none" strike="noStrike">
                          <a:solidFill>
                            <a:srgbClr val="000000"/>
                          </a:solidFill>
                          <a:effectLst/>
                          <a:latin typeface="Calibri" panose="020F0502020204030204" pitchFamily="34" charset="0"/>
                        </a:rPr>
                        <a:t>Answers</a:t>
                      </a:r>
                      <a:endParaRPr lang="en-IN" sz="4700" b="0" i="0" u="none" strike="noStrike">
                        <a:effectLst/>
                        <a:latin typeface="Arial" panose="020B0604020202020204" pitchFamily="34" charset="0"/>
                      </a:endParaRPr>
                    </a:p>
                  </a:txBody>
                  <a:tcPr marL="25123" marR="25123" marT="2512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2473022651"/>
                  </a:ext>
                </a:extLst>
              </a:tr>
              <a:tr h="644142">
                <a:tc>
                  <a:txBody>
                    <a:bodyPr/>
                    <a:lstStyle/>
                    <a:p>
                      <a:pPr algn="l" fontAlgn="ctr">
                        <a:spcBef>
                          <a:spcPts val="0"/>
                        </a:spcBef>
                        <a:spcAft>
                          <a:spcPts val="0"/>
                        </a:spcAft>
                      </a:pPr>
                      <a:r>
                        <a:rPr lang="en-IN" sz="2900" b="0" i="0" u="none" strike="noStrike">
                          <a:solidFill>
                            <a:srgbClr val="000000"/>
                          </a:solidFill>
                          <a:effectLst/>
                          <a:latin typeface="Calibri" panose="020F0502020204030204" pitchFamily="34" charset="0"/>
                        </a:rPr>
                        <a:t>1</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F9C"/>
                    </a:solidFill>
                  </a:tcPr>
                </a:tc>
                <a:tc>
                  <a:txBody>
                    <a:bodyPr/>
                    <a:lstStyle/>
                    <a:p>
                      <a:pPr algn="l" fontAlgn="ctr">
                        <a:spcBef>
                          <a:spcPts val="0"/>
                        </a:spcBef>
                        <a:spcAft>
                          <a:spcPts val="0"/>
                        </a:spcAft>
                      </a:pPr>
                      <a:r>
                        <a:rPr lang="en-IN" sz="3400" b="0" i="0" u="none" strike="noStrike">
                          <a:solidFill>
                            <a:srgbClr val="000000"/>
                          </a:solidFill>
                          <a:effectLst/>
                          <a:latin typeface="Calibri" panose="020F0502020204030204" pitchFamily="34" charset="0"/>
                        </a:rPr>
                        <a:t>Top English speaking country</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2900" b="0" i="0" u="none" strike="noStrike">
                          <a:solidFill>
                            <a:srgbClr val="000000"/>
                          </a:solidFill>
                          <a:effectLst/>
                          <a:latin typeface="Calibri" panose="020F0502020204030204" pitchFamily="34" charset="0"/>
                        </a:rPr>
                        <a:t>USA</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213787073"/>
                  </a:ext>
                </a:extLst>
              </a:tr>
              <a:tr h="644142">
                <a:tc>
                  <a:txBody>
                    <a:bodyPr/>
                    <a:lstStyle/>
                    <a:p>
                      <a:pPr algn="l" fontAlgn="ctr">
                        <a:spcBef>
                          <a:spcPts val="0"/>
                        </a:spcBef>
                        <a:spcAft>
                          <a:spcPts val="0"/>
                        </a:spcAft>
                      </a:pPr>
                      <a:r>
                        <a:rPr lang="en-IN" sz="2900" b="0" i="0" u="none" strike="noStrike">
                          <a:solidFill>
                            <a:srgbClr val="000000"/>
                          </a:solidFill>
                          <a:effectLst/>
                          <a:latin typeface="Calibri" panose="020F0502020204030204" pitchFamily="34" charset="0"/>
                        </a:rPr>
                        <a:t>2</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1D78C"/>
                    </a:solidFill>
                  </a:tcPr>
                </a:tc>
                <a:tc>
                  <a:txBody>
                    <a:bodyPr/>
                    <a:lstStyle/>
                    <a:p>
                      <a:pPr algn="l" fontAlgn="ctr">
                        <a:spcBef>
                          <a:spcPts val="0"/>
                        </a:spcBef>
                        <a:spcAft>
                          <a:spcPts val="0"/>
                        </a:spcAft>
                      </a:pPr>
                      <a:r>
                        <a:rPr lang="en-IN" sz="3400" b="0" i="0" u="none" strike="noStrike">
                          <a:solidFill>
                            <a:srgbClr val="000000"/>
                          </a:solidFill>
                          <a:effectLst/>
                          <a:latin typeface="Calibri" panose="020F0502020204030204" pitchFamily="34" charset="0"/>
                        </a:rPr>
                        <a:t>Second English speaking country</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2900" b="0" i="0" u="none" strike="noStrike">
                          <a:solidFill>
                            <a:srgbClr val="000000"/>
                          </a:solidFill>
                          <a:effectLst/>
                          <a:latin typeface="Calibri" panose="020F0502020204030204" pitchFamily="34" charset="0"/>
                        </a:rPr>
                        <a:t>GBR</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1466891656"/>
                  </a:ext>
                </a:extLst>
              </a:tr>
              <a:tr h="644142">
                <a:tc>
                  <a:txBody>
                    <a:bodyPr/>
                    <a:lstStyle/>
                    <a:p>
                      <a:pPr algn="l" fontAlgn="ctr">
                        <a:spcBef>
                          <a:spcPts val="0"/>
                        </a:spcBef>
                        <a:spcAft>
                          <a:spcPts val="0"/>
                        </a:spcAft>
                      </a:pPr>
                      <a:r>
                        <a:rPr lang="en-IN" sz="2900" b="0" i="0" u="none" strike="noStrike">
                          <a:solidFill>
                            <a:srgbClr val="000000"/>
                          </a:solidFill>
                          <a:effectLst/>
                          <a:latin typeface="Calibri" panose="020F0502020204030204" pitchFamily="34" charset="0"/>
                        </a:rPr>
                        <a:t>3</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3BE7B"/>
                    </a:solidFill>
                  </a:tcPr>
                </a:tc>
                <a:tc>
                  <a:txBody>
                    <a:bodyPr/>
                    <a:lstStyle/>
                    <a:p>
                      <a:pPr algn="l" fontAlgn="ctr">
                        <a:spcBef>
                          <a:spcPts val="0"/>
                        </a:spcBef>
                        <a:spcAft>
                          <a:spcPts val="0"/>
                        </a:spcAft>
                      </a:pPr>
                      <a:r>
                        <a:rPr lang="en-IN" sz="3400" b="0" i="0" u="none" strike="noStrike">
                          <a:solidFill>
                            <a:srgbClr val="000000"/>
                          </a:solidFill>
                          <a:effectLst/>
                          <a:latin typeface="Calibri" panose="020F0502020204030204" pitchFamily="34" charset="0"/>
                        </a:rPr>
                        <a:t>Third English speaking country</a:t>
                      </a:r>
                      <a:endParaRPr lang="en-IN" sz="4700" b="0" i="0" u="none" strike="noStrike">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ctr">
                        <a:spcBef>
                          <a:spcPts val="0"/>
                        </a:spcBef>
                        <a:spcAft>
                          <a:spcPts val="0"/>
                        </a:spcAft>
                      </a:pPr>
                      <a:r>
                        <a:rPr lang="en-IN" sz="2900" b="0" i="0" u="none" strike="noStrike" dirty="0">
                          <a:solidFill>
                            <a:srgbClr val="000000"/>
                          </a:solidFill>
                          <a:effectLst/>
                          <a:latin typeface="Calibri" panose="020F0502020204030204" pitchFamily="34" charset="0"/>
                        </a:rPr>
                        <a:t>INDIA</a:t>
                      </a:r>
                      <a:endParaRPr lang="en-IN" sz="4700" b="0" i="0" u="none" strike="noStrike" dirty="0">
                        <a:effectLst/>
                        <a:latin typeface="Arial" panose="020B0604020202020204" pitchFamily="34" charset="0"/>
                      </a:endParaRPr>
                    </a:p>
                  </a:txBody>
                  <a:tcPr marL="25123" marR="25123" marT="2512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261025859"/>
                  </a:ext>
                </a:extLst>
              </a:tr>
            </a:tbl>
          </a:graphicData>
        </a:graphic>
      </p:graphicFrame>
    </p:spTree>
    <p:extLst>
      <p:ext uri="{BB962C8B-B14F-4D97-AF65-F5344CB8AC3E}">
        <p14:creationId xmlns:p14="http://schemas.microsoft.com/office/powerpoint/2010/main" val="1302983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045B59B-615E-4718-A150-42DE5D03E1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6CF29CD-38B8-4924-BA11-6D6051748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61518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07011" y="365760"/>
            <a:ext cx="10765410" cy="1207269"/>
          </a:xfrm>
        </p:spPr>
        <p:txBody>
          <a:bodyPr vert="horz" lIns="91440" tIns="45720" rIns="91440" bIns="45720" rtlCol="0" anchor="b">
            <a:normAutofit/>
          </a:bodyPr>
          <a:lstStyle/>
          <a:p>
            <a:pPr algn="ctr"/>
            <a:r>
              <a:rPr lang="en-US" sz="6000" b="1" kern="1200">
                <a:solidFill>
                  <a:srgbClr val="FFFFFF"/>
                </a:solidFill>
                <a:latin typeface="+mj-lt"/>
                <a:ea typeface="+mj-ea"/>
                <a:cs typeface="+mj-cs"/>
              </a:rPr>
              <a:t> </a:t>
            </a:r>
            <a:r>
              <a:rPr lang="en-US" sz="6000" kern="1200">
                <a:solidFill>
                  <a:srgbClr val="FFFFFF"/>
                </a:solidFill>
                <a:latin typeface="+mj-lt"/>
                <a:ea typeface="+mj-ea"/>
                <a:cs typeface="+mj-cs"/>
              </a:rPr>
              <a:t>Sector Analysis</a:t>
            </a:r>
          </a:p>
        </p:txBody>
      </p:sp>
      <p:graphicFrame>
        <p:nvGraphicFramePr>
          <p:cNvPr id="4" name="Content Placeholder 3">
            <a:extLst>
              <a:ext uri="{FF2B5EF4-FFF2-40B4-BE49-F238E27FC236}">
                <a16:creationId xmlns:a16="http://schemas.microsoft.com/office/drawing/2014/main" id="{C4688AE5-7D76-4D47-93F6-938A57E344CD}"/>
              </a:ext>
            </a:extLst>
          </p:cNvPr>
          <p:cNvGraphicFramePr>
            <a:graphicFrameLocks noGrp="1"/>
          </p:cNvGraphicFramePr>
          <p:nvPr>
            <p:ph idx="1"/>
            <p:extLst>
              <p:ext uri="{D42A27DB-BD31-4B8C-83A1-F6EECF244321}">
                <p14:modId xmlns:p14="http://schemas.microsoft.com/office/powerpoint/2010/main" val="3610205984"/>
              </p:ext>
            </p:extLst>
          </p:nvPr>
        </p:nvGraphicFramePr>
        <p:xfrm>
          <a:off x="650449" y="3037347"/>
          <a:ext cx="10901474" cy="3088987"/>
        </p:xfrm>
        <a:graphic>
          <a:graphicData uri="http://schemas.openxmlformats.org/drawingml/2006/table">
            <a:tbl>
              <a:tblPr/>
              <a:tblGrid>
                <a:gridCol w="588150">
                  <a:extLst>
                    <a:ext uri="{9D8B030D-6E8A-4147-A177-3AD203B41FA5}">
                      <a16:colId xmlns:a16="http://schemas.microsoft.com/office/drawing/2014/main" val="750227825"/>
                    </a:ext>
                  </a:extLst>
                </a:gridCol>
                <a:gridCol w="3769126">
                  <a:extLst>
                    <a:ext uri="{9D8B030D-6E8A-4147-A177-3AD203B41FA5}">
                      <a16:colId xmlns:a16="http://schemas.microsoft.com/office/drawing/2014/main" val="2734588853"/>
                    </a:ext>
                  </a:extLst>
                </a:gridCol>
                <a:gridCol w="2385733">
                  <a:extLst>
                    <a:ext uri="{9D8B030D-6E8A-4147-A177-3AD203B41FA5}">
                      <a16:colId xmlns:a16="http://schemas.microsoft.com/office/drawing/2014/main" val="4065235735"/>
                    </a:ext>
                  </a:extLst>
                </a:gridCol>
                <a:gridCol w="2228341">
                  <a:extLst>
                    <a:ext uri="{9D8B030D-6E8A-4147-A177-3AD203B41FA5}">
                      <a16:colId xmlns:a16="http://schemas.microsoft.com/office/drawing/2014/main" val="4289348524"/>
                    </a:ext>
                  </a:extLst>
                </a:gridCol>
                <a:gridCol w="1930124">
                  <a:extLst>
                    <a:ext uri="{9D8B030D-6E8A-4147-A177-3AD203B41FA5}">
                      <a16:colId xmlns:a16="http://schemas.microsoft.com/office/drawing/2014/main" val="3238194598"/>
                    </a:ext>
                  </a:extLst>
                </a:gridCol>
              </a:tblGrid>
              <a:tr h="303432">
                <a:tc gridSpan="5">
                  <a:txBody>
                    <a:bodyPr/>
                    <a:lstStyle/>
                    <a:p>
                      <a:pPr algn="ctr" fontAlgn="ctr">
                        <a:spcBef>
                          <a:spcPts val="0"/>
                        </a:spcBef>
                        <a:spcAft>
                          <a:spcPts val="0"/>
                        </a:spcAft>
                      </a:pPr>
                      <a:r>
                        <a:rPr lang="en-IN" sz="1200" b="0" i="0" u="none" strike="noStrike">
                          <a:solidFill>
                            <a:srgbClr val="000000"/>
                          </a:solidFill>
                          <a:effectLst/>
                          <a:latin typeface="Calibri" panose="020F0502020204030204" pitchFamily="34" charset="0"/>
                        </a:rPr>
                        <a:t>Sector-wise Investment Analysis</a:t>
                      </a:r>
                      <a:endParaRPr lang="en-IN" sz="1800" b="0" i="0" u="none" strike="noStrike">
                        <a:effectLst/>
                        <a:latin typeface="Arial" panose="020B0604020202020204" pitchFamily="34" charset="0"/>
                      </a:endParaRPr>
                    </a:p>
                  </a:txBody>
                  <a:tcPr marL="89245" marR="89245" marT="44622" marB="4462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67951263"/>
                  </a:ext>
                </a:extLst>
              </a:tr>
              <a:tr h="208610">
                <a:tc>
                  <a:txBody>
                    <a:bodyPr/>
                    <a:lstStyle/>
                    <a:p>
                      <a:pPr algn="ctr" fontAlgn="b">
                        <a:spcBef>
                          <a:spcPts val="0"/>
                        </a:spcBef>
                        <a:spcAft>
                          <a:spcPts val="0"/>
                        </a:spcAft>
                      </a:pPr>
                      <a:r>
                        <a:rPr lang="en-IN" sz="1100" b="1" i="0" u="none" strike="noStrike">
                          <a:solidFill>
                            <a:srgbClr val="000000"/>
                          </a:solidFill>
                          <a:effectLst/>
                          <a:latin typeface="Calibri" panose="020F0502020204030204" pitchFamily="34" charset="0"/>
                        </a:rPr>
                        <a:t>Sl.no</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1100" b="1" i="0" u="none" strike="noStrike">
                          <a:solidFill>
                            <a:srgbClr val="000000"/>
                          </a:solidFill>
                          <a:effectLst/>
                          <a:latin typeface="Calibri" panose="020F0502020204030204" pitchFamily="34" charset="0"/>
                        </a:rPr>
                        <a:t>Questions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1100" b="1" i="0" u="none" strike="noStrike">
                          <a:solidFill>
                            <a:srgbClr val="000000"/>
                          </a:solidFill>
                          <a:effectLst/>
                          <a:latin typeface="Calibri" panose="020F0502020204030204" pitchFamily="34" charset="0"/>
                        </a:rPr>
                        <a:t>C1</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1100" b="1" i="0" u="none" strike="noStrike">
                          <a:solidFill>
                            <a:srgbClr val="000000"/>
                          </a:solidFill>
                          <a:effectLst/>
                          <a:latin typeface="Calibri" panose="020F0502020204030204" pitchFamily="34" charset="0"/>
                        </a:rPr>
                        <a:t>C2</a:t>
                      </a:r>
                      <a:endParaRPr lang="en-IN" sz="1800" b="0" i="0" u="none" strike="noStrike">
                        <a:effectLst/>
                        <a:latin typeface="Arial" panose="020B0604020202020204" pitchFamily="34" charset="0"/>
                      </a:endParaRPr>
                    </a:p>
                  </a:txBody>
                  <a:tcPr marL="9296" marR="9296" marT="9296"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tc>
                  <a:txBody>
                    <a:bodyPr/>
                    <a:lstStyle/>
                    <a:p>
                      <a:pPr algn="ctr" fontAlgn="b">
                        <a:spcBef>
                          <a:spcPts val="0"/>
                        </a:spcBef>
                        <a:spcAft>
                          <a:spcPts val="0"/>
                        </a:spcAft>
                      </a:pPr>
                      <a:r>
                        <a:rPr lang="en-IN" sz="1100" b="1" i="0" u="none" strike="noStrike">
                          <a:solidFill>
                            <a:srgbClr val="000000"/>
                          </a:solidFill>
                          <a:effectLst/>
                          <a:latin typeface="Calibri" panose="020F0502020204030204" pitchFamily="34" charset="0"/>
                        </a:rPr>
                        <a:t>C3</a:t>
                      </a:r>
                      <a:endParaRPr lang="en-IN" sz="1800" b="0" i="0" u="none" strike="noStrike">
                        <a:effectLst/>
                        <a:latin typeface="Arial" panose="020B0604020202020204" pitchFamily="34" charset="0"/>
                      </a:endParaRPr>
                    </a:p>
                  </a:txBody>
                  <a:tcPr marL="9296" marR="9296" marT="9296"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315487281"/>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1</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F9C"/>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Total number of Investments (count)</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12012</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619</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328</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extLst>
                  <a:ext uri="{0D108BD9-81ED-4DB2-BD59-A6C34878D82A}">
                    <a16:rowId xmlns:a16="http://schemas.microsoft.com/office/drawing/2014/main" val="2518734947"/>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2</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EEA99"/>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Total amount of investment (USD)</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1.07318E+11</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696B"/>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5365228300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5F8"/>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2949543602</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8FB"/>
                    </a:solidFill>
                  </a:tcPr>
                </a:tc>
                <a:extLst>
                  <a:ext uri="{0D108BD9-81ED-4DB2-BD59-A6C34878D82A}">
                    <a16:rowId xmlns:a16="http://schemas.microsoft.com/office/drawing/2014/main" val="1397855332"/>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3</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595"/>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Top Sector name (no. of investment-wise)</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Others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Others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Others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188798506"/>
                  </a:ext>
                </a:extLst>
              </a:tr>
              <a:tr h="372225">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4</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BDF91"/>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Second Sector name (no. of investment-wise)</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Social, Finance, Analytics, Advertising</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Social, Finance, Analytics, Advertising</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Social, Finance, Analytics, Advertising</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2636524095"/>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5</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ADA8E"/>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Third Sector name (no. of investment-wise)</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Cleantech / Semiconductors </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Cleantech / Semiconductors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News, Search and Messaging</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1441146806"/>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6</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48A"/>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Number of investments in top sector (3)</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2950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147</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110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extLst>
                  <a:ext uri="{0D108BD9-81ED-4DB2-BD59-A6C34878D82A}">
                    <a16:rowId xmlns:a16="http://schemas.microsoft.com/office/drawing/2014/main" val="3756447067"/>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7</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7CF86"/>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Number of investments in second sector (4)</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2714</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133</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60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5DFC2"/>
                    </a:solidFill>
                  </a:tcPr>
                </a:tc>
                <a:extLst>
                  <a:ext uri="{0D108BD9-81ED-4DB2-BD59-A6C34878D82A}">
                    <a16:rowId xmlns:a16="http://schemas.microsoft.com/office/drawing/2014/main" val="1712844152"/>
                  </a:ext>
                </a:extLst>
              </a:tr>
              <a:tr h="208610">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8</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6C983"/>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Number of investments in third sector (5)</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2300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128</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FCFF"/>
                    </a:solidFill>
                  </a:tcPr>
                </a:tc>
                <a:tc>
                  <a:txBody>
                    <a:bodyPr/>
                    <a:lstStyle/>
                    <a:p>
                      <a:pPr algn="r" fontAlgn="b">
                        <a:spcBef>
                          <a:spcPts val="0"/>
                        </a:spcBef>
                        <a:spcAft>
                          <a:spcPts val="0"/>
                        </a:spcAft>
                      </a:pPr>
                      <a:r>
                        <a:rPr lang="en-IN" sz="1100" b="0" i="0" u="none" strike="noStrike">
                          <a:solidFill>
                            <a:srgbClr val="000000"/>
                          </a:solidFill>
                          <a:effectLst/>
                          <a:latin typeface="Calibri" panose="020F0502020204030204" pitchFamily="34" charset="0"/>
                        </a:rPr>
                        <a:t>52</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ADBB8"/>
                    </a:solidFill>
                  </a:tcPr>
                </a:tc>
                <a:extLst>
                  <a:ext uri="{0D108BD9-81ED-4DB2-BD59-A6C34878D82A}">
                    <a16:rowId xmlns:a16="http://schemas.microsoft.com/office/drawing/2014/main" val="4278165193"/>
                  </a:ext>
                </a:extLst>
              </a:tr>
              <a:tr h="372225">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9</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C47F"/>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For point 3 (top sector count-wise), which company received the highest investment?</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 /organization/virtustream</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/organization/electric-cloud</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/organization/firstcry-com </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613431800"/>
                  </a:ext>
                </a:extLst>
              </a:tr>
              <a:tr h="372225">
                <a:tc>
                  <a:txBody>
                    <a:bodyPr/>
                    <a:lstStyle/>
                    <a:p>
                      <a:pPr algn="ctr" fontAlgn="b">
                        <a:spcBef>
                          <a:spcPts val="0"/>
                        </a:spcBef>
                        <a:spcAft>
                          <a:spcPts val="0"/>
                        </a:spcAft>
                      </a:pPr>
                      <a:r>
                        <a:rPr lang="en-IN" sz="1100" b="0" i="0" u="none" strike="noStrike">
                          <a:solidFill>
                            <a:srgbClr val="000000"/>
                          </a:solidFill>
                          <a:effectLst/>
                          <a:latin typeface="Calibri" panose="020F0502020204030204" pitchFamily="34" charset="0"/>
                        </a:rPr>
                        <a:t>10</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3BE7B"/>
                    </a:solidFill>
                  </a:tcPr>
                </a:tc>
                <a:tc>
                  <a:txBody>
                    <a:bodyPr/>
                    <a:lstStyle/>
                    <a:p>
                      <a:pPr algn="l" fontAlgn="ctr">
                        <a:spcBef>
                          <a:spcPts val="0"/>
                        </a:spcBef>
                        <a:spcAft>
                          <a:spcPts val="0"/>
                        </a:spcAft>
                      </a:pPr>
                      <a:r>
                        <a:rPr lang="en-IN" sz="1100" b="0" i="0" u="none" strike="noStrike">
                          <a:solidFill>
                            <a:srgbClr val="000000"/>
                          </a:solidFill>
                          <a:effectLst/>
                          <a:latin typeface="Calibri" panose="020F0502020204030204" pitchFamily="34" charset="0"/>
                        </a:rPr>
                        <a:t>For point 4 (second best sector count-wise), which company received the highest investment?</a:t>
                      </a:r>
                      <a:endParaRPr lang="en-IN" sz="1800" b="0" i="0" u="none" strike="noStrike">
                        <a:effectLst/>
                        <a:latin typeface="Arial" panose="020B0604020202020204" pitchFamily="34" charset="0"/>
                      </a:endParaRPr>
                    </a:p>
                  </a:txBody>
                  <a:tcPr marL="9296" marR="9296" marT="92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/organization/shotspotter</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a:solidFill>
                            <a:srgbClr val="000000"/>
                          </a:solidFill>
                          <a:effectLst/>
                          <a:latin typeface="Calibri" panose="020F0502020204030204" pitchFamily="34" charset="0"/>
                        </a:rPr>
                        <a:t>/organization/celltick-technologies</a:t>
                      </a:r>
                      <a:endParaRPr lang="en-IN" sz="1800" b="0" i="0" u="none" strike="noStrike">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tc>
                  <a:txBody>
                    <a:bodyPr/>
                    <a:lstStyle/>
                    <a:p>
                      <a:pPr algn="l" fontAlgn="b">
                        <a:spcBef>
                          <a:spcPts val="0"/>
                        </a:spcBef>
                        <a:spcAft>
                          <a:spcPts val="0"/>
                        </a:spcAft>
                      </a:pPr>
                      <a:r>
                        <a:rPr lang="en-IN" sz="1100" b="0" i="0" u="none" strike="noStrike" dirty="0">
                          <a:solidFill>
                            <a:srgbClr val="000000"/>
                          </a:solidFill>
                          <a:effectLst/>
                          <a:latin typeface="Calibri" panose="020F0502020204030204" pitchFamily="34" charset="0"/>
                        </a:rPr>
                        <a:t>/organization/</a:t>
                      </a:r>
                      <a:r>
                        <a:rPr lang="en-IN" sz="1100" b="0" i="0" u="none" strike="noStrike" dirty="0" err="1">
                          <a:solidFill>
                            <a:srgbClr val="000000"/>
                          </a:solidFill>
                          <a:effectLst/>
                          <a:latin typeface="Calibri" panose="020F0502020204030204" pitchFamily="34" charset="0"/>
                        </a:rPr>
                        <a:t>manthan</a:t>
                      </a:r>
                      <a:r>
                        <a:rPr lang="en-IN" sz="1100" b="0" i="0" u="none" strike="noStrike" dirty="0">
                          <a:solidFill>
                            <a:srgbClr val="000000"/>
                          </a:solidFill>
                          <a:effectLst/>
                          <a:latin typeface="Calibri" panose="020F0502020204030204" pitchFamily="34" charset="0"/>
                        </a:rPr>
                        <a:t>-systems</a:t>
                      </a:r>
                      <a:endParaRPr lang="en-IN" sz="1800" b="0" i="0" u="none" strike="noStrike" dirty="0">
                        <a:effectLst/>
                        <a:latin typeface="Arial" panose="020B0604020202020204" pitchFamily="34" charset="0"/>
                      </a:endParaRPr>
                    </a:p>
                  </a:txBody>
                  <a:tcPr marL="9296" marR="9296" marT="92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636955936"/>
                  </a:ext>
                </a:extLst>
              </a:tr>
            </a:tbl>
          </a:graphicData>
        </a:graphic>
      </p:graphicFrame>
    </p:spTree>
    <p:extLst>
      <p:ext uri="{BB962C8B-B14F-4D97-AF65-F5344CB8AC3E}">
        <p14:creationId xmlns:p14="http://schemas.microsoft.com/office/powerpoint/2010/main" val="567511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IN" sz="1800" dirty="0"/>
              <a:t>Plot 1</a:t>
            </a:r>
          </a:p>
        </p:txBody>
      </p:sp>
      <p:sp>
        <p:nvSpPr>
          <p:cNvPr id="6" name="Title 1"/>
          <p:cNvSpPr>
            <a:spLocks noGrp="1"/>
          </p:cNvSpPr>
          <p:nvPr>
            <p:ph type="title"/>
          </p:nvPr>
        </p:nvSpPr>
        <p:spPr>
          <a:xfrm>
            <a:off x="1136469" y="640080"/>
            <a:ext cx="9313817" cy="856138"/>
          </a:xfrm>
        </p:spPr>
        <p:txBody>
          <a:bodyPr/>
          <a:lstStyle/>
          <a:p>
            <a:r>
              <a:rPr lang="en-IN" b="1"/>
              <a:t> Fund type analysis plot</a:t>
            </a:r>
            <a:endParaRPr lang="en-IN" sz="2800" dirty="0"/>
          </a:p>
        </p:txBody>
      </p:sp>
      <p:pic>
        <p:nvPicPr>
          <p:cNvPr id="12" name="Picture 11">
            <a:extLst>
              <a:ext uri="{FF2B5EF4-FFF2-40B4-BE49-F238E27FC236}">
                <a16:creationId xmlns:a16="http://schemas.microsoft.com/office/drawing/2014/main" id="{035EB714-D8B9-C14C-A55E-70797E7B3CFB}"/>
              </a:ext>
            </a:extLst>
          </p:cNvPr>
          <p:cNvPicPr>
            <a:picLocks noChangeAspect="1"/>
          </p:cNvPicPr>
          <p:nvPr/>
        </p:nvPicPr>
        <p:blipFill>
          <a:blip r:embed="rId2"/>
          <a:stretch>
            <a:fillRect/>
          </a:stretch>
        </p:blipFill>
        <p:spPr>
          <a:xfrm>
            <a:off x="1659784" y="1777845"/>
            <a:ext cx="8642456" cy="4166616"/>
          </a:xfrm>
          <a:prstGeom prst="rect">
            <a:avLst/>
          </a:prstGeom>
        </p:spPr>
      </p:pic>
    </p:spTree>
    <p:extLst>
      <p:ext uri="{BB962C8B-B14F-4D97-AF65-F5344CB8AC3E}">
        <p14:creationId xmlns:p14="http://schemas.microsoft.com/office/powerpoint/2010/main" val="1739856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IN" sz="1800" dirty="0"/>
              <a:t>Plot 2</a:t>
            </a:r>
          </a:p>
        </p:txBody>
      </p:sp>
      <p:sp>
        <p:nvSpPr>
          <p:cNvPr id="6" name="Title 1"/>
          <p:cNvSpPr>
            <a:spLocks noGrp="1"/>
          </p:cNvSpPr>
          <p:nvPr>
            <p:ph type="title"/>
          </p:nvPr>
        </p:nvSpPr>
        <p:spPr>
          <a:xfrm>
            <a:off x="1136469" y="640080"/>
            <a:ext cx="9313817" cy="856138"/>
          </a:xfrm>
        </p:spPr>
        <p:txBody>
          <a:bodyPr/>
          <a:lstStyle/>
          <a:p>
            <a:r>
              <a:rPr lang="en-IN" b="1" dirty="0"/>
              <a:t> </a:t>
            </a:r>
            <a:r>
              <a:rPr lang="en-IN" sz="2800" b="1" dirty="0"/>
              <a:t>Country analysis plot</a:t>
            </a:r>
            <a:endParaRPr lang="en-IN" sz="2800" dirty="0"/>
          </a:p>
        </p:txBody>
      </p:sp>
      <p:pic>
        <p:nvPicPr>
          <p:cNvPr id="2" name="Picture 1">
            <a:extLst>
              <a:ext uri="{FF2B5EF4-FFF2-40B4-BE49-F238E27FC236}">
                <a16:creationId xmlns:a16="http://schemas.microsoft.com/office/drawing/2014/main" id="{316168B1-612D-EC44-946C-69C98929A9FE}"/>
              </a:ext>
            </a:extLst>
          </p:cNvPr>
          <p:cNvPicPr>
            <a:picLocks noChangeAspect="1"/>
          </p:cNvPicPr>
          <p:nvPr/>
        </p:nvPicPr>
        <p:blipFill>
          <a:blip r:embed="rId2"/>
          <a:stretch>
            <a:fillRect/>
          </a:stretch>
        </p:blipFill>
        <p:spPr>
          <a:xfrm>
            <a:off x="1461109" y="1854926"/>
            <a:ext cx="8180223" cy="4061206"/>
          </a:xfrm>
          <a:prstGeom prst="rect">
            <a:avLst/>
          </a:prstGeom>
        </p:spPr>
      </p:pic>
    </p:spTree>
    <p:extLst>
      <p:ext uri="{BB962C8B-B14F-4D97-AF65-F5344CB8AC3E}">
        <p14:creationId xmlns:p14="http://schemas.microsoft.com/office/powerpoint/2010/main" val="3733554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4949" y="1496218"/>
            <a:ext cx="11168742" cy="4702969"/>
          </a:xfrm>
        </p:spPr>
        <p:txBody>
          <a:bodyPr>
            <a:normAutofit/>
          </a:bodyPr>
          <a:lstStyle/>
          <a:p>
            <a:pPr marL="0" indent="0">
              <a:buNone/>
            </a:pPr>
            <a:r>
              <a:rPr lang="en-IN" sz="1800" dirty="0"/>
              <a:t>Plot 3</a:t>
            </a:r>
          </a:p>
        </p:txBody>
      </p:sp>
      <p:sp>
        <p:nvSpPr>
          <p:cNvPr id="6" name="Title 1"/>
          <p:cNvSpPr>
            <a:spLocks noGrp="1"/>
          </p:cNvSpPr>
          <p:nvPr>
            <p:ph type="title"/>
          </p:nvPr>
        </p:nvSpPr>
        <p:spPr>
          <a:xfrm>
            <a:off x="1136469" y="640080"/>
            <a:ext cx="9313817" cy="856138"/>
          </a:xfrm>
        </p:spPr>
        <p:txBody>
          <a:bodyPr/>
          <a:lstStyle/>
          <a:p>
            <a:r>
              <a:rPr lang="en-IN" b="1" dirty="0"/>
              <a:t> </a:t>
            </a:r>
            <a:r>
              <a:rPr lang="en-IN" sz="2800" b="1" dirty="0"/>
              <a:t>Top 3 sector from top 3 countries Plot</a:t>
            </a:r>
            <a:endParaRPr lang="en-IN" sz="2800" dirty="0"/>
          </a:p>
        </p:txBody>
      </p:sp>
      <p:pic>
        <p:nvPicPr>
          <p:cNvPr id="2" name="Picture 1">
            <a:extLst>
              <a:ext uri="{FF2B5EF4-FFF2-40B4-BE49-F238E27FC236}">
                <a16:creationId xmlns:a16="http://schemas.microsoft.com/office/drawing/2014/main" id="{40119D51-95A7-6A47-A36A-4E95FA2F8F0C}"/>
              </a:ext>
            </a:extLst>
          </p:cNvPr>
          <p:cNvPicPr>
            <a:picLocks noChangeAspect="1"/>
          </p:cNvPicPr>
          <p:nvPr/>
        </p:nvPicPr>
        <p:blipFill>
          <a:blip r:embed="rId2"/>
          <a:stretch>
            <a:fillRect/>
          </a:stretch>
        </p:blipFill>
        <p:spPr>
          <a:xfrm>
            <a:off x="1517650" y="1496218"/>
            <a:ext cx="9156700" cy="4974432"/>
          </a:xfrm>
          <a:prstGeom prst="rect">
            <a:avLst/>
          </a:prstGeom>
        </p:spPr>
      </p:pic>
    </p:spTree>
    <p:extLst>
      <p:ext uri="{BB962C8B-B14F-4D97-AF65-F5344CB8AC3E}">
        <p14:creationId xmlns:p14="http://schemas.microsoft.com/office/powerpoint/2010/main" val="105781856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626</Words>
  <Application>Microsoft Macintosh PowerPoint</Application>
  <PresentationFormat>Widescreen</PresentationFormat>
  <Paragraphs>146</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INVESTMENT ASSIGNMENT  SUBMISSION </vt:lpstr>
      <vt:lpstr> Project Summary</vt:lpstr>
      <vt:lpstr> Flow chart </vt:lpstr>
      <vt:lpstr> Fund type Analysis</vt:lpstr>
      <vt:lpstr> Country Analysis</vt:lpstr>
      <vt:lpstr> Sector Analysis</vt:lpstr>
      <vt:lpstr> Fund type analysis plot</vt:lpstr>
      <vt:lpstr> Country analysis plot</vt:lpstr>
      <vt:lpstr> Top 3 sector from top 3 countries Plot</vt:lpstr>
      <vt:lpstr>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ASSIGNMENT  SUBMISSION </dc:title>
  <dc:creator>Shiv Murat Sharma</dc:creator>
  <cp:lastModifiedBy>Shiv Murat Sharma</cp:lastModifiedBy>
  <cp:revision>1</cp:revision>
  <dcterms:created xsi:type="dcterms:W3CDTF">2020-04-30T07:27:19Z</dcterms:created>
  <dcterms:modified xsi:type="dcterms:W3CDTF">2020-04-30T07:29:23Z</dcterms:modified>
</cp:coreProperties>
</file>